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tags/tag3.xml" ContentType="application/vnd.openxmlformats-officedocument.presentationml.tags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docProps/app.xml" ContentType="application/vnd.openxmlformats-officedocument.extended-properties+xml"/>
  <Default Extension="wav" ContentType="audio/x-wav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</p:sldMasterIdLst>
  <p:notesMasterIdLst>
    <p:notesMasterId r:id="rId20"/>
  </p:notesMasterIdLst>
  <p:sldIdLst>
    <p:sldId id="256" r:id="rId2"/>
    <p:sldId id="272" r:id="rId3"/>
    <p:sldId id="273" r:id="rId4"/>
    <p:sldId id="258" r:id="rId5"/>
    <p:sldId id="260" r:id="rId6"/>
    <p:sldId id="274" r:id="rId7"/>
    <p:sldId id="261" r:id="rId8"/>
    <p:sldId id="275" r:id="rId9"/>
    <p:sldId id="264" r:id="rId10"/>
    <p:sldId id="263" r:id="rId11"/>
    <p:sldId id="262" r:id="rId12"/>
    <p:sldId id="265" r:id="rId13"/>
    <p:sldId id="282" r:id="rId14"/>
    <p:sldId id="283" r:id="rId15"/>
    <p:sldId id="276" r:id="rId16"/>
    <p:sldId id="268" r:id="rId17"/>
    <p:sldId id="266" r:id="rId18"/>
    <p:sldId id="281" r:id="rId19"/>
  </p:sldIdLst>
  <p:sldSz cx="12192000" cy="6858000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等线" charset="-122"/>
      <p:regular r:id="rId25"/>
      <p:bold r:id="rId26"/>
    </p:embeddedFont>
    <p:embeddedFont>
      <p:font typeface="字魂49号-逍遥行书" charset="-122"/>
      <p:regular r:id="rId27"/>
    </p:embeddedFont>
    <p:embeddedFont>
      <p:font typeface="中山行书百年纪念版" pitchFamily="49" charset="-122"/>
      <p:regular r:id="rId28"/>
    </p:embeddedFont>
    <p:embeddedFont>
      <p:font typeface="汉仪许静行楷W" pitchFamily="18" charset="-122"/>
      <p:regular r:id="rId29"/>
    </p:embeddedFont>
    <p:embeddedFont>
      <p:font typeface="微软雅黑" pitchFamily="34" charset="-122"/>
      <p:regular r:id="rId30"/>
      <p:bold r:id="rId31"/>
    </p:embeddedFont>
    <p:embeddedFont>
      <p:font typeface="方正黑体简体" pitchFamily="65" charset="-122"/>
      <p:regular r:id="rId32"/>
    </p:embeddedFont>
    <p:embeddedFont>
      <p:font typeface="Calibri Light" charset="0"/>
      <p:regular r:id="rId33"/>
      <p:italic r:id="rId34"/>
    </p:embeddedFont>
  </p:embeddedFontLst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1216"/>
    <a:srgbClr val="B38E5B"/>
    <a:srgbClr val="F4D379"/>
    <a:srgbClr val="E5B761"/>
    <a:srgbClr val="EACF87"/>
    <a:srgbClr val="D29A52"/>
    <a:srgbClr val="E7E200"/>
    <a:srgbClr val="180E06"/>
    <a:srgbClr val="BF9E73"/>
    <a:srgbClr val="96774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38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54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7393F-24B7-435B-96F8-2BEB2B4175F2}" type="datetimeFigureOut">
              <a:rPr lang="zh-CN" altLang="en-US" smtClean="0"/>
              <a:pPr/>
              <a:t>2021/11/19 Friday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4804D-3687-4557-AC7D-94CC26AB09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87294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4804D-3687-4557-AC7D-94CC26AB091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05717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4804D-3687-4557-AC7D-94CC26AB091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58521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4804D-3687-4557-AC7D-94CC26AB091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95012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4804D-3687-4557-AC7D-94CC26AB091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82628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4804D-3687-4557-AC7D-94CC26AB091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82628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4804D-3687-4557-AC7D-94CC26AB091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82628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4804D-3687-4557-AC7D-94CC26AB091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97656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4804D-3687-4557-AC7D-94CC26AB091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01879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4804D-3687-4557-AC7D-94CC26AB091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17089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4804D-3687-4557-AC7D-94CC26AB091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57330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4804D-3687-4557-AC7D-94CC26AB091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69795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4804D-3687-4557-AC7D-94CC26AB091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93488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4804D-3687-4557-AC7D-94CC26AB091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03196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4804D-3687-4557-AC7D-94CC26AB091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50811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4804D-3687-4557-AC7D-94CC26AB091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17672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4804D-3687-4557-AC7D-94CC26AB091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60780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4804D-3687-4557-AC7D-94CC26AB091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30811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44804D-3687-4557-AC7D-94CC26AB091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08562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40C21-FE89-425D-BB8D-4161D4603572}" type="datetimeFigureOut">
              <a:rPr lang="zh-CN" altLang="en-US" smtClean="0"/>
              <a:pPr/>
              <a:t>2021/11/19 Friday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8BD0-CB6B-4BA3-A559-3BB18E9C74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766109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40C21-FE89-425D-BB8D-4161D4603572}" type="datetimeFigureOut">
              <a:rPr lang="zh-CN" altLang="en-US" smtClean="0"/>
              <a:pPr/>
              <a:t>2021/11/19 Friday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8BD0-CB6B-4BA3-A559-3BB18E9C74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516207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40C21-FE89-425D-BB8D-4161D4603572}" type="datetimeFigureOut">
              <a:rPr lang="zh-CN" altLang="en-US" smtClean="0"/>
              <a:pPr/>
              <a:t>2021/11/19 Friday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8BD0-CB6B-4BA3-A559-3BB18E9C74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6305508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40C21-FE89-425D-BB8D-4161D4603572}" type="datetimeFigureOut">
              <a:rPr lang="zh-CN" altLang="en-US" smtClean="0"/>
              <a:pPr/>
              <a:t>2021/11/19 Friday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8BD0-CB6B-4BA3-A559-3BB18E9C74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673174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40C21-FE89-425D-BB8D-4161D4603572}" type="datetimeFigureOut">
              <a:rPr lang="zh-CN" altLang="en-US" smtClean="0"/>
              <a:pPr/>
              <a:t>2021/11/19 Friday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8BD0-CB6B-4BA3-A559-3BB18E9C74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185345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40C21-FE89-425D-BB8D-4161D4603572}" type="datetimeFigureOut">
              <a:rPr lang="zh-CN" altLang="en-US" smtClean="0"/>
              <a:pPr/>
              <a:t>2021/11/19 Friday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8BD0-CB6B-4BA3-A559-3BB18E9C74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6885192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40C21-FE89-425D-BB8D-4161D4603572}" type="datetimeFigureOut">
              <a:rPr lang="zh-CN" altLang="en-US" smtClean="0"/>
              <a:pPr/>
              <a:t>2021/11/19 Friday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8BD0-CB6B-4BA3-A559-3BB18E9C74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339952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40C21-FE89-425D-BB8D-4161D4603572}" type="datetimeFigureOut">
              <a:rPr lang="zh-CN" altLang="en-US" smtClean="0"/>
              <a:pPr/>
              <a:t>2021/11/19 Friday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8BD0-CB6B-4BA3-A559-3BB18E9C74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969940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40C21-FE89-425D-BB8D-4161D4603572}" type="datetimeFigureOut">
              <a:rPr lang="zh-CN" altLang="en-US" smtClean="0"/>
              <a:pPr/>
              <a:t>2021/11/19 Friday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8BD0-CB6B-4BA3-A559-3BB18E9C74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677139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40C21-FE89-425D-BB8D-4161D4603572}" type="datetimeFigureOut">
              <a:rPr lang="zh-CN" altLang="en-US" smtClean="0"/>
              <a:pPr/>
              <a:t>2021/11/19 Friday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8BD0-CB6B-4BA3-A559-3BB18E9C74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299180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40C21-FE89-425D-BB8D-4161D4603572}" type="datetimeFigureOut">
              <a:rPr lang="zh-CN" altLang="en-US" smtClean="0"/>
              <a:pPr/>
              <a:t>2021/11/19 Friday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8BD0-CB6B-4BA3-A559-3BB18E9C74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896433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40C21-FE89-425D-BB8D-4161D4603572}" type="datetimeFigureOut">
              <a:rPr lang="zh-CN" altLang="en-US" smtClean="0"/>
              <a:pPr/>
              <a:t>2021/11/19 Friday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58BD0-CB6B-4BA3-A559-3BB18E9C74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16449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2.emf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microsoft.com/office/2007/relationships/media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.emf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2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.em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.emf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90149D08-4CEA-495F-B5C6-8EF946E6BB35}"/>
              </a:ext>
            </a:extLst>
          </p:cNvPr>
          <p:cNvGrpSpPr/>
          <p:nvPr/>
        </p:nvGrpSpPr>
        <p:grpSpPr>
          <a:xfrm>
            <a:off x="324875" y="284316"/>
            <a:ext cx="500625" cy="330035"/>
            <a:chOff x="324875" y="284316"/>
            <a:chExt cx="500625" cy="330035"/>
          </a:xfrm>
        </p:grpSpPr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F5A43AA4-8850-4446-BD29-CE2A10D07BE2}"/>
                </a:ext>
              </a:extLst>
            </p:cNvPr>
            <p:cNvSpPr/>
            <p:nvPr/>
          </p:nvSpPr>
          <p:spPr>
            <a:xfrm>
              <a:off x="324875" y="284316"/>
              <a:ext cx="50062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89393D44-95DF-4F84-9CB6-4AE304E71297}"/>
                </a:ext>
              </a:extLst>
            </p:cNvPr>
            <p:cNvSpPr/>
            <p:nvPr/>
          </p:nvSpPr>
          <p:spPr>
            <a:xfrm>
              <a:off x="324875" y="413856"/>
              <a:ext cx="50062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4B3FD762-E5D5-4129-97C2-444F5BA6EF26}"/>
                </a:ext>
              </a:extLst>
            </p:cNvPr>
            <p:cNvSpPr/>
            <p:nvPr/>
          </p:nvSpPr>
          <p:spPr>
            <a:xfrm>
              <a:off x="324875" y="568632"/>
              <a:ext cx="50062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EAA5196C-CC6A-408E-B120-930C73F7A22A}"/>
              </a:ext>
            </a:extLst>
          </p:cNvPr>
          <p:cNvSpPr txBox="1"/>
          <p:nvPr/>
        </p:nvSpPr>
        <p:spPr>
          <a:xfrm>
            <a:off x="3140017" y="536526"/>
            <a:ext cx="109945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700" dirty="0">
                <a:gradFill>
                  <a:gsLst>
                    <a:gs pos="92000">
                      <a:srgbClr val="DCA95A"/>
                    </a:gs>
                    <a:gs pos="16000">
                      <a:srgbClr val="D29A52"/>
                    </a:gs>
                    <a:gs pos="27000">
                      <a:srgbClr val="E5B761"/>
                    </a:gs>
                    <a:gs pos="49000">
                      <a:srgbClr val="F4D379"/>
                    </a:gs>
                    <a:gs pos="69000">
                      <a:srgbClr val="EACF87"/>
                    </a:gs>
                  </a:gsLst>
                  <a:lin ang="5400000" scaled="1"/>
                </a:gra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乘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F484C7FA-C4F0-4209-B73A-B6D6BFFEE4A0}"/>
              </a:ext>
            </a:extLst>
          </p:cNvPr>
          <p:cNvSpPr txBox="1"/>
          <p:nvPr/>
        </p:nvSpPr>
        <p:spPr>
          <a:xfrm>
            <a:off x="4233940" y="790325"/>
            <a:ext cx="195438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3800" dirty="0">
                <a:solidFill>
                  <a:schemeClr val="bg1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风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2072B192-7872-418C-A678-B4F5C4A9F331}"/>
              </a:ext>
            </a:extLst>
          </p:cNvPr>
          <p:cNvSpPr txBox="1"/>
          <p:nvPr/>
        </p:nvSpPr>
        <p:spPr>
          <a:xfrm>
            <a:off x="4668672" y="2000326"/>
            <a:ext cx="1329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600" dirty="0">
                <a:solidFill>
                  <a:schemeClr val="bg1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破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0AD59A31-B24D-430E-9906-29121CEAE9D1}"/>
              </a:ext>
            </a:extLst>
          </p:cNvPr>
          <p:cNvSpPr txBox="1"/>
          <p:nvPr/>
        </p:nvSpPr>
        <p:spPr>
          <a:xfrm rot="21121950">
            <a:off x="5380431" y="1901864"/>
            <a:ext cx="284452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600" dirty="0">
                <a:solidFill>
                  <a:schemeClr val="bg1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浪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0191538F-AFA6-4638-AE3A-6DFA3689D2C0}"/>
              </a:ext>
            </a:extLst>
          </p:cNvPr>
          <p:cNvGrpSpPr/>
          <p:nvPr/>
        </p:nvGrpSpPr>
        <p:grpSpPr>
          <a:xfrm>
            <a:off x="5422294" y="-482688"/>
            <a:ext cx="3454400" cy="2533859"/>
            <a:chOff x="4521200" y="-190500"/>
            <a:chExt cx="3454400" cy="2533859"/>
          </a:xfrm>
        </p:grpSpPr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9FC23586-F439-4D0F-A2DA-C2EF1A629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08635">
              <a:off x="5059523" y="1764838"/>
              <a:ext cx="541167" cy="578521"/>
            </a:xfrm>
            <a:prstGeom prst="rect">
              <a:avLst/>
            </a:prstGeom>
          </p:spPr>
        </p:pic>
        <p:sp>
          <p:nvSpPr>
            <p:cNvPr id="20" name="任意多边形: 形状 19">
              <a:extLst>
                <a:ext uri="{FF2B5EF4-FFF2-40B4-BE49-F238E27FC236}">
                  <a16:creationId xmlns="" xmlns:a16="http://schemas.microsoft.com/office/drawing/2014/main" id="{83C20A5C-950E-4136-82F3-840855EFB45D}"/>
                </a:ext>
              </a:extLst>
            </p:cNvPr>
            <p:cNvSpPr/>
            <p:nvPr/>
          </p:nvSpPr>
          <p:spPr>
            <a:xfrm>
              <a:off x="4521200" y="-190500"/>
              <a:ext cx="990809" cy="1968500"/>
            </a:xfrm>
            <a:custGeom>
              <a:avLst/>
              <a:gdLst>
                <a:gd name="connsiteX0" fmla="*/ 876300 w 990809"/>
                <a:gd name="connsiteY0" fmla="*/ 1968500 h 1968500"/>
                <a:gd name="connsiteX1" fmla="*/ 914400 w 990809"/>
                <a:gd name="connsiteY1" fmla="*/ 812800 h 1968500"/>
                <a:gd name="connsiteX2" fmla="*/ 0 w 990809"/>
                <a:gd name="connsiteY2" fmla="*/ 0 h 196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0809" h="1968500">
                  <a:moveTo>
                    <a:pt x="876300" y="1968500"/>
                  </a:moveTo>
                  <a:cubicBezTo>
                    <a:pt x="968375" y="1554691"/>
                    <a:pt x="1060450" y="1140883"/>
                    <a:pt x="914400" y="812800"/>
                  </a:cubicBezTo>
                  <a:cubicBezTo>
                    <a:pt x="768350" y="484717"/>
                    <a:pt x="384175" y="242358"/>
                    <a:pt x="0" y="0"/>
                  </a:cubicBezTo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="" xmlns:a16="http://schemas.microsoft.com/office/drawing/2014/main" id="{BE61B5D5-30E8-48B4-8492-394C7C9E7A77}"/>
                </a:ext>
              </a:extLst>
            </p:cNvPr>
            <p:cNvSpPr/>
            <p:nvPr/>
          </p:nvSpPr>
          <p:spPr>
            <a:xfrm>
              <a:off x="5384800" y="820084"/>
              <a:ext cx="2590800" cy="970616"/>
            </a:xfrm>
            <a:custGeom>
              <a:avLst/>
              <a:gdLst>
                <a:gd name="connsiteX0" fmla="*/ 0 w 2590800"/>
                <a:gd name="connsiteY0" fmla="*/ 970616 h 970616"/>
                <a:gd name="connsiteX1" fmla="*/ 914400 w 2590800"/>
                <a:gd name="connsiteY1" fmla="*/ 18116 h 970616"/>
                <a:gd name="connsiteX2" fmla="*/ 2590800 w 2590800"/>
                <a:gd name="connsiteY2" fmla="*/ 437216 h 97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0800" h="970616">
                  <a:moveTo>
                    <a:pt x="0" y="970616"/>
                  </a:moveTo>
                  <a:cubicBezTo>
                    <a:pt x="241300" y="538816"/>
                    <a:pt x="482600" y="107016"/>
                    <a:pt x="914400" y="18116"/>
                  </a:cubicBezTo>
                  <a:cubicBezTo>
                    <a:pt x="1346200" y="-70784"/>
                    <a:pt x="1968500" y="183216"/>
                    <a:pt x="2590800" y="437216"/>
                  </a:cubicBezTo>
                </a:path>
              </a:pathLst>
            </a:custGeom>
            <a:noFill/>
            <a:ln w="6350" cap="rnd">
              <a:gradFill flip="none" rotWithShape="1">
                <a:gsLst>
                  <a:gs pos="0">
                    <a:schemeClr val="bg1"/>
                  </a:gs>
                  <a:gs pos="70000">
                    <a:srgbClr val="FFFFFF">
                      <a:alpha val="34000"/>
                    </a:srgbClr>
                  </a:gs>
                  <a:gs pos="100000">
                    <a:schemeClr val="bg1">
                      <a:alpha val="9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F04C275A-302A-4F83-A7CB-3ACCC939CB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149" y="1681684"/>
            <a:ext cx="622832" cy="63691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88A84E08-209E-45DA-A329-BD1CDF24D70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477" y="1931760"/>
            <a:ext cx="330200" cy="35156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5374AA85-AA03-455F-8906-F1A41AA0B8C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926" y="1762266"/>
            <a:ext cx="182314" cy="194111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="" xmlns:a16="http://schemas.microsoft.com/office/drawing/2014/main" id="{29B52B91-E32D-4C71-B5ED-4FD56976816F}"/>
              </a:ext>
            </a:extLst>
          </p:cNvPr>
          <p:cNvSpPr txBox="1"/>
          <p:nvPr/>
        </p:nvSpPr>
        <p:spPr>
          <a:xfrm>
            <a:off x="2790564" y="4650745"/>
            <a:ext cx="4840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spc="300" dirty="0" smtClean="0">
                <a:solidFill>
                  <a:schemeClr val="bg1"/>
                </a:solidFill>
                <a:latin typeface="中山行书百年纪念版" pitchFamily="49" charset="-122"/>
                <a:ea typeface="中山行书百年纪念版" pitchFamily="49" charset="-122"/>
              </a:rPr>
              <a:t>私域视界  启航未来</a:t>
            </a:r>
            <a:endParaRPr lang="zh-CN" altLang="en-US" sz="3200" spc="300" dirty="0">
              <a:solidFill>
                <a:schemeClr val="bg1"/>
              </a:solidFill>
              <a:latin typeface="中山行书百年纪念版" pitchFamily="49" charset="-122"/>
              <a:ea typeface="中山行书百年纪念版" pitchFamily="49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="" xmlns:a16="http://schemas.microsoft.com/office/drawing/2014/main" id="{44C44C05-4E3B-4D99-9A34-03C6182777A7}"/>
              </a:ext>
            </a:extLst>
          </p:cNvPr>
          <p:cNvSpPr txBox="1"/>
          <p:nvPr/>
        </p:nvSpPr>
        <p:spPr>
          <a:xfrm>
            <a:off x="3477025" y="5578127"/>
            <a:ext cx="2944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alpha val="76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北京城市联盟科技有限公司</a:t>
            </a:r>
            <a:endParaRPr lang="zh-CN" altLang="en-US" dirty="0">
              <a:solidFill>
                <a:schemeClr val="bg1">
                  <a:alpha val="76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0" name="5c00d0b6a3a25">
            <a:hlinkClick r:id="" action="ppaction://media"/>
            <a:extLst>
              <a:ext uri="{FF2B5EF4-FFF2-40B4-BE49-F238E27FC236}">
                <a16:creationId xmlns="" xmlns:a16="http://schemas.microsoft.com/office/drawing/2014/main" id="{A888E2F3-069A-4D83-84C5-FC0F525AFC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021325" y="263832"/>
            <a:ext cx="609600" cy="609600"/>
          </a:xfrm>
          <a:prstGeom prst="rect">
            <a:avLst/>
          </a:prstGeom>
        </p:spPr>
      </p:pic>
      <p:pic>
        <p:nvPicPr>
          <p:cNvPr id="30" name="图片 29" descr="city黑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29710" y="5117906"/>
            <a:ext cx="1228287" cy="1228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7980540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9908">
        <p:random/>
      </p:transition>
    </mc:Choice>
    <mc:Fallback>
      <p:transition spd="slow" advTm="99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  <p:bldP spid="3" grpId="0"/>
      <p:bldP spid="4" grpId="0"/>
      <p:bldP spid="6" grpId="0"/>
      <p:bldP spid="34" grpId="0"/>
    </p:bldLst>
  </p:timing>
  <p:extLst mod="1">
    <p:ext uri="{E180D4A7-C9FB-4DFB-919C-405C955672EB}">
      <p14:showEvtLst xmlns="" xmlns:p14="http://schemas.microsoft.com/office/powerpoint/2010/main">
        <p14:playEvt time="1334" objId="1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C7C2FE92-D824-492E-A189-E392862ECCEB}"/>
              </a:ext>
            </a:extLst>
          </p:cNvPr>
          <p:cNvSpPr txBox="1"/>
          <p:nvPr/>
        </p:nvSpPr>
        <p:spPr>
          <a:xfrm>
            <a:off x="4913085" y="552938"/>
            <a:ext cx="2365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spc="3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可触达客户</a:t>
            </a:r>
            <a:endParaRPr lang="zh-CN" altLang="en-US" sz="2400" spc="3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="" xmlns:a16="http://schemas.microsoft.com/office/drawing/2014/main" id="{503B0362-9056-4092-8004-941B875CAF83}"/>
              </a:ext>
            </a:extLst>
          </p:cNvPr>
          <p:cNvCxnSpPr/>
          <p:nvPr/>
        </p:nvCxnSpPr>
        <p:spPr>
          <a:xfrm>
            <a:off x="5609771" y="1030514"/>
            <a:ext cx="972457" cy="0"/>
          </a:xfrm>
          <a:prstGeom prst="line">
            <a:avLst/>
          </a:prstGeom>
          <a:ln>
            <a:solidFill>
              <a:srgbClr val="A312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直角三角形 5">
            <a:extLst>
              <a:ext uri="{FF2B5EF4-FFF2-40B4-BE49-F238E27FC236}">
                <a16:creationId xmlns="" xmlns:a16="http://schemas.microsoft.com/office/drawing/2014/main" id="{89243BEE-02A6-4C58-88DC-86A91458DA6D}"/>
              </a:ext>
            </a:extLst>
          </p:cNvPr>
          <p:cNvSpPr/>
          <p:nvPr/>
        </p:nvSpPr>
        <p:spPr>
          <a:xfrm rot="5400000">
            <a:off x="220486" y="-220486"/>
            <a:ext cx="1194376" cy="1635348"/>
          </a:xfrm>
          <a:prstGeom prst="rtTriangle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直角三角形 6">
            <a:extLst>
              <a:ext uri="{FF2B5EF4-FFF2-40B4-BE49-F238E27FC236}">
                <a16:creationId xmlns="" xmlns:a16="http://schemas.microsoft.com/office/drawing/2014/main" id="{6E3E3E07-9E83-44EC-90E3-067B53EABC03}"/>
              </a:ext>
            </a:extLst>
          </p:cNvPr>
          <p:cNvSpPr/>
          <p:nvPr/>
        </p:nvSpPr>
        <p:spPr>
          <a:xfrm rot="16200000">
            <a:off x="10777138" y="5443138"/>
            <a:ext cx="1194376" cy="1635348"/>
          </a:xfrm>
          <a:prstGeom prst="rtTriangle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683B2FAB-210D-4118-A6CB-D6D99B7D02D3}"/>
              </a:ext>
            </a:extLst>
          </p:cNvPr>
          <p:cNvGrpSpPr/>
          <p:nvPr/>
        </p:nvGrpSpPr>
        <p:grpSpPr>
          <a:xfrm>
            <a:off x="1359769" y="1775545"/>
            <a:ext cx="3019533" cy="3517748"/>
            <a:chOff x="4530807" y="2060771"/>
            <a:chExt cx="3019533" cy="3517748"/>
          </a:xfrm>
        </p:grpSpPr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16BDC6A9-5490-49D8-BC57-E0FCA290B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1183" y="2060771"/>
              <a:ext cx="3019157" cy="201302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8000"/>
                </a:prstClr>
              </a:outerShdw>
            </a:effectLst>
          </p:spPr>
        </p:pic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16CB6633-2D83-4AED-B1DB-07BBD442D4F9}"/>
                </a:ext>
              </a:extLst>
            </p:cNvPr>
            <p:cNvSpPr/>
            <p:nvPr/>
          </p:nvSpPr>
          <p:spPr>
            <a:xfrm>
              <a:off x="4530807" y="4073794"/>
              <a:ext cx="3019158" cy="15047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="" xmlns:a16="http://schemas.microsoft.com/office/drawing/2014/main" id="{DCCF45E9-9961-442B-B3DF-F6BF798B62B5}"/>
              </a:ext>
            </a:extLst>
          </p:cNvPr>
          <p:cNvGrpSpPr/>
          <p:nvPr/>
        </p:nvGrpSpPr>
        <p:grpSpPr>
          <a:xfrm>
            <a:off x="7167418" y="1756003"/>
            <a:ext cx="3066742" cy="3469196"/>
            <a:chOff x="8333488" y="2041229"/>
            <a:chExt cx="3066742" cy="3469196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2224F957-E87B-439F-A48F-52868C340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3822" y="2041229"/>
              <a:ext cx="3016408" cy="201302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18000"/>
                </a:prstClr>
              </a:outerShdw>
            </a:effectLst>
          </p:spPr>
        </p:pic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132C0941-0C38-4C34-AEB8-12612CC98096}"/>
                </a:ext>
              </a:extLst>
            </p:cNvPr>
            <p:cNvSpPr/>
            <p:nvPr/>
          </p:nvSpPr>
          <p:spPr>
            <a:xfrm>
              <a:off x="8333488" y="4005700"/>
              <a:ext cx="3019158" cy="15047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77E3D7E0-A54F-4EDB-978D-DB112D36F2BD}"/>
              </a:ext>
            </a:extLst>
          </p:cNvPr>
          <p:cNvSpPr/>
          <p:nvPr/>
        </p:nvSpPr>
        <p:spPr>
          <a:xfrm>
            <a:off x="2138240" y="5222604"/>
            <a:ext cx="1059543" cy="138231"/>
          </a:xfrm>
          <a:prstGeom prst="rect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111A3FC8-1AD1-4F81-A9DA-1E9F78D1246B}"/>
              </a:ext>
            </a:extLst>
          </p:cNvPr>
          <p:cNvSpPr/>
          <p:nvPr/>
        </p:nvSpPr>
        <p:spPr>
          <a:xfrm>
            <a:off x="8130449" y="5163881"/>
            <a:ext cx="1059543" cy="138231"/>
          </a:xfrm>
          <a:prstGeom prst="rect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57AD91DA-13EE-4E52-BB9B-9C7BFAE852EB}"/>
              </a:ext>
            </a:extLst>
          </p:cNvPr>
          <p:cNvSpPr/>
          <p:nvPr/>
        </p:nvSpPr>
        <p:spPr>
          <a:xfrm>
            <a:off x="1477475" y="4383907"/>
            <a:ext cx="2794921" cy="34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领导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同事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下属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="" xmlns:a16="http://schemas.microsoft.com/office/drawing/2014/main" id="{95F2A96A-9D8C-4C29-804B-1C0159ADD5BB}"/>
              </a:ext>
            </a:extLst>
          </p:cNvPr>
          <p:cNvSpPr/>
          <p:nvPr/>
        </p:nvSpPr>
        <p:spPr>
          <a:xfrm>
            <a:off x="7387218" y="4350350"/>
            <a:ext cx="2794921" cy="35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老客户、准客户、潜在客户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="" xmlns:a16="http://schemas.microsoft.com/office/drawing/2014/main" id="{04C9A419-8E1A-48B0-9AE5-9E5BBB477FBA}"/>
              </a:ext>
            </a:extLst>
          </p:cNvPr>
          <p:cNvSpPr txBox="1"/>
          <p:nvPr/>
        </p:nvSpPr>
        <p:spPr>
          <a:xfrm>
            <a:off x="1956227" y="3796174"/>
            <a:ext cx="1736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spc="300" dirty="0" smtClean="0">
                <a:solidFill>
                  <a:srgbClr val="A31216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内部客户</a:t>
            </a:r>
            <a:endParaRPr lang="zh-CN" altLang="en-US" sz="2400" spc="300" dirty="0">
              <a:solidFill>
                <a:srgbClr val="A31216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="" xmlns:a16="http://schemas.microsoft.com/office/drawing/2014/main" id="{492F1650-8CCA-45A7-B2B2-4E0AAF6150C2}"/>
              </a:ext>
            </a:extLst>
          </p:cNvPr>
          <p:cNvSpPr txBox="1"/>
          <p:nvPr/>
        </p:nvSpPr>
        <p:spPr>
          <a:xfrm>
            <a:off x="7941086" y="3779396"/>
            <a:ext cx="1736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spc="300" dirty="0" smtClean="0">
                <a:solidFill>
                  <a:srgbClr val="A31216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外部客户</a:t>
            </a:r>
            <a:endParaRPr lang="zh-CN" altLang="en-US" sz="2400" spc="300" dirty="0">
              <a:solidFill>
                <a:srgbClr val="A31216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9655376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7547">
        <p:random/>
      </p:transition>
    </mc:Choice>
    <mc:Fallback>
      <p:transition spd="slow" advTm="754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18" grpId="0" animBg="1"/>
      <p:bldP spid="19" grpId="0" animBg="1"/>
      <p:bldP spid="21" grpId="0"/>
      <p:bldP spid="22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DSC032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667" y="1825130"/>
            <a:ext cx="6828640" cy="378710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2B09E046-8829-42F2-A28A-CDC4AF88D598}"/>
              </a:ext>
            </a:extLst>
          </p:cNvPr>
          <p:cNvSpPr txBox="1"/>
          <p:nvPr/>
        </p:nvSpPr>
        <p:spPr>
          <a:xfrm>
            <a:off x="4622800" y="653142"/>
            <a:ext cx="294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spc="300" dirty="0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内容输出</a:t>
            </a:r>
            <a:endParaRPr lang="zh-CN" altLang="en-US" sz="3200" spc="3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="" xmlns:a16="http://schemas.microsoft.com/office/drawing/2014/main" id="{309D5E71-00FD-4428-848D-BE962C5D75A0}"/>
              </a:ext>
            </a:extLst>
          </p:cNvPr>
          <p:cNvCxnSpPr/>
          <p:nvPr/>
        </p:nvCxnSpPr>
        <p:spPr>
          <a:xfrm>
            <a:off x="5370286" y="1237917"/>
            <a:ext cx="1451428" cy="0"/>
          </a:xfrm>
          <a:prstGeom prst="line">
            <a:avLst/>
          </a:prstGeom>
          <a:ln w="12700">
            <a:solidFill>
              <a:srgbClr val="A312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14477193-1E02-48D0-9B94-3D99796E4209}"/>
              </a:ext>
            </a:extLst>
          </p:cNvPr>
          <p:cNvSpPr/>
          <p:nvPr/>
        </p:nvSpPr>
        <p:spPr>
          <a:xfrm>
            <a:off x="6096000" y="1822693"/>
            <a:ext cx="6096000" cy="3797384"/>
          </a:xfrm>
          <a:prstGeom prst="rect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直角三角形 9">
            <a:extLst>
              <a:ext uri="{FF2B5EF4-FFF2-40B4-BE49-F238E27FC236}">
                <a16:creationId xmlns="" xmlns:a16="http://schemas.microsoft.com/office/drawing/2014/main" id="{0BD81767-8D58-42C9-B1F2-BE7B9E3DBA7F}"/>
              </a:ext>
            </a:extLst>
          </p:cNvPr>
          <p:cNvSpPr/>
          <p:nvPr/>
        </p:nvSpPr>
        <p:spPr>
          <a:xfrm>
            <a:off x="-3" y="5747656"/>
            <a:ext cx="1611089" cy="1110343"/>
          </a:xfrm>
          <a:prstGeom prst="rtTriangle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>
            <a:extLst>
              <a:ext uri="{FF2B5EF4-FFF2-40B4-BE49-F238E27FC236}">
                <a16:creationId xmlns="" xmlns:a16="http://schemas.microsoft.com/office/drawing/2014/main" id="{5E0220AA-A8EB-433A-858C-E274525F956A}"/>
              </a:ext>
            </a:extLst>
          </p:cNvPr>
          <p:cNvSpPr/>
          <p:nvPr/>
        </p:nvSpPr>
        <p:spPr>
          <a:xfrm rot="10800000">
            <a:off x="10609942" y="-1876"/>
            <a:ext cx="1582055" cy="1165266"/>
          </a:xfrm>
          <a:prstGeom prst="rtTriangle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>
            <a:extLst>
              <a:ext uri="{FF2B5EF4-FFF2-40B4-BE49-F238E27FC236}">
                <a16:creationId xmlns="" xmlns:a16="http://schemas.microsoft.com/office/drawing/2014/main" id="{7E36C867-CE96-477F-B881-E256FBEC10A0}"/>
              </a:ext>
            </a:extLst>
          </p:cNvPr>
          <p:cNvGrpSpPr/>
          <p:nvPr/>
        </p:nvGrpSpPr>
        <p:grpSpPr>
          <a:xfrm>
            <a:off x="5746464" y="2149977"/>
            <a:ext cx="725715" cy="725715"/>
            <a:chOff x="5733141" y="2342915"/>
            <a:chExt cx="725715" cy="725715"/>
          </a:xfrm>
        </p:grpSpPr>
        <p:sp>
          <p:nvSpPr>
            <p:cNvPr id="14" name="椭圆 13">
              <a:extLst>
                <a:ext uri="{FF2B5EF4-FFF2-40B4-BE49-F238E27FC236}">
                  <a16:creationId xmlns="" xmlns:a16="http://schemas.microsoft.com/office/drawing/2014/main" id="{5C61CC4C-6AD8-447B-9BF5-4C882DAA54E8}"/>
                </a:ext>
              </a:extLst>
            </p:cNvPr>
            <p:cNvSpPr/>
            <p:nvPr/>
          </p:nvSpPr>
          <p:spPr>
            <a:xfrm>
              <a:off x="5733141" y="2342915"/>
              <a:ext cx="725715" cy="7257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9DCB4116-27EC-441C-9329-7D14548B9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8849" y="2501737"/>
              <a:ext cx="434299" cy="408071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706DFD7A-85EF-4CE3-92DD-C6D0BAF0CF90}"/>
              </a:ext>
            </a:extLst>
          </p:cNvPr>
          <p:cNvGrpSpPr/>
          <p:nvPr/>
        </p:nvGrpSpPr>
        <p:grpSpPr>
          <a:xfrm>
            <a:off x="5733141" y="3456188"/>
            <a:ext cx="725715" cy="725715"/>
            <a:chOff x="5733141" y="3464711"/>
            <a:chExt cx="725715" cy="725715"/>
          </a:xfrm>
        </p:grpSpPr>
        <p:sp>
          <p:nvSpPr>
            <p:cNvPr id="15" name="椭圆 14">
              <a:extLst>
                <a:ext uri="{FF2B5EF4-FFF2-40B4-BE49-F238E27FC236}">
                  <a16:creationId xmlns="" xmlns:a16="http://schemas.microsoft.com/office/drawing/2014/main" id="{A142ED9F-EEBB-4D21-B22E-A7CAD78B4927}"/>
                </a:ext>
              </a:extLst>
            </p:cNvPr>
            <p:cNvSpPr/>
            <p:nvPr/>
          </p:nvSpPr>
          <p:spPr>
            <a:xfrm>
              <a:off x="5733141" y="3464711"/>
              <a:ext cx="725715" cy="7257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650A9DEF-D34C-4929-BD88-FB192E390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2976" y="3626020"/>
              <a:ext cx="466044" cy="403096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6DA32E7C-1AD4-43A4-8A18-DE5B9A88949E}"/>
              </a:ext>
            </a:extLst>
          </p:cNvPr>
          <p:cNvGrpSpPr/>
          <p:nvPr/>
        </p:nvGrpSpPr>
        <p:grpSpPr>
          <a:xfrm>
            <a:off x="5733141" y="4762399"/>
            <a:ext cx="725715" cy="725715"/>
            <a:chOff x="5733141" y="4400306"/>
            <a:chExt cx="725715" cy="725715"/>
          </a:xfrm>
        </p:grpSpPr>
        <p:sp>
          <p:nvSpPr>
            <p:cNvPr id="16" name="椭圆 15">
              <a:extLst>
                <a:ext uri="{FF2B5EF4-FFF2-40B4-BE49-F238E27FC236}">
                  <a16:creationId xmlns="" xmlns:a16="http://schemas.microsoft.com/office/drawing/2014/main" id="{BC10C415-6981-420C-9A12-5F6C10B5AD13}"/>
                </a:ext>
              </a:extLst>
            </p:cNvPr>
            <p:cNvSpPr/>
            <p:nvPr/>
          </p:nvSpPr>
          <p:spPr>
            <a:xfrm>
              <a:off x="5733141" y="4400306"/>
              <a:ext cx="725715" cy="7257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6CB3071C-87F2-4DEC-9C2B-5887EB4FD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2976" y="4566402"/>
              <a:ext cx="466044" cy="393522"/>
            </a:xfrm>
            <a:prstGeom prst="rect">
              <a:avLst/>
            </a:prstGeom>
          </p:spPr>
        </p:pic>
      </p:grpSp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2E7541A3-53E4-4E56-9C4E-40D0588C0970}"/>
              </a:ext>
            </a:extLst>
          </p:cNvPr>
          <p:cNvSpPr/>
          <p:nvPr/>
        </p:nvSpPr>
        <p:spPr>
          <a:xfrm>
            <a:off x="6634664" y="2323604"/>
            <a:ext cx="5437093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2400" b="1" dirty="0" smtClean="0">
                <a:solidFill>
                  <a:schemeClr val="bg1"/>
                </a:solidFill>
              </a:rPr>
              <a:t>真实可信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="" xmlns:a16="http://schemas.microsoft.com/office/drawing/2014/main" id="{2E7541A3-53E4-4E56-9C4E-40D0588C0970}"/>
              </a:ext>
            </a:extLst>
          </p:cNvPr>
          <p:cNvSpPr/>
          <p:nvPr/>
        </p:nvSpPr>
        <p:spPr>
          <a:xfrm>
            <a:off x="6636062" y="3616907"/>
            <a:ext cx="5437093" cy="37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2400" b="1" dirty="0" smtClean="0">
                <a:solidFill>
                  <a:schemeClr val="bg1"/>
                </a:solidFill>
              </a:rPr>
              <a:t>专业</a:t>
            </a:r>
            <a:r>
              <a:rPr lang="zh-CN" altLang="en-US" sz="2400" b="1" dirty="0" smtClean="0">
                <a:solidFill>
                  <a:schemeClr val="bg1"/>
                </a:solidFill>
              </a:rPr>
              <a:t>可信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="" xmlns:a16="http://schemas.microsoft.com/office/drawing/2014/main" id="{2E7541A3-53E4-4E56-9C4E-40D0588C0970}"/>
              </a:ext>
            </a:extLst>
          </p:cNvPr>
          <p:cNvSpPr/>
          <p:nvPr/>
        </p:nvSpPr>
        <p:spPr>
          <a:xfrm>
            <a:off x="6661229" y="4933979"/>
            <a:ext cx="5437093" cy="37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2400" b="1" dirty="0" smtClean="0">
                <a:solidFill>
                  <a:schemeClr val="bg1"/>
                </a:solidFill>
              </a:rPr>
              <a:t>成果</a:t>
            </a:r>
            <a:r>
              <a:rPr lang="zh-CN" altLang="en-US" sz="2400" b="1" dirty="0" smtClean="0">
                <a:solidFill>
                  <a:schemeClr val="bg1"/>
                </a:solidFill>
              </a:rPr>
              <a:t>可信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846231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7122">
        <p:random/>
      </p:transition>
    </mc:Choice>
    <mc:Fallback>
      <p:transition spd="slow" advTm="712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  <p:bldP spid="24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1202009251637181791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503" y="1079139"/>
            <a:ext cx="5805182" cy="387047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CE6C9742-8546-45F7-8488-6A0923C86A2D}"/>
              </a:ext>
            </a:extLst>
          </p:cNvPr>
          <p:cNvSpPr/>
          <p:nvPr/>
        </p:nvSpPr>
        <p:spPr>
          <a:xfrm>
            <a:off x="11181561" y="327859"/>
            <a:ext cx="500625" cy="45719"/>
          </a:xfrm>
          <a:prstGeom prst="rect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AB4AC716-61D3-45A5-A77E-F9474083565D}"/>
              </a:ext>
            </a:extLst>
          </p:cNvPr>
          <p:cNvSpPr/>
          <p:nvPr/>
        </p:nvSpPr>
        <p:spPr>
          <a:xfrm>
            <a:off x="11181561" y="457399"/>
            <a:ext cx="500625" cy="45719"/>
          </a:xfrm>
          <a:prstGeom prst="rect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14D38976-F553-44AB-BC95-07EC6691FE70}"/>
              </a:ext>
            </a:extLst>
          </p:cNvPr>
          <p:cNvSpPr/>
          <p:nvPr/>
        </p:nvSpPr>
        <p:spPr>
          <a:xfrm>
            <a:off x="11181561" y="612175"/>
            <a:ext cx="500625" cy="45719"/>
          </a:xfrm>
          <a:prstGeom prst="rect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FB52D117-F74E-4B3D-95CD-D0976796EE2F}"/>
              </a:ext>
            </a:extLst>
          </p:cNvPr>
          <p:cNvSpPr/>
          <p:nvPr/>
        </p:nvSpPr>
        <p:spPr>
          <a:xfrm>
            <a:off x="5582541" y="1828800"/>
            <a:ext cx="6166757" cy="3865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0D856CF2-D925-4C35-8F4D-17DFBA50C1DE}"/>
              </a:ext>
            </a:extLst>
          </p:cNvPr>
          <p:cNvSpPr txBox="1"/>
          <p:nvPr/>
        </p:nvSpPr>
        <p:spPr>
          <a:xfrm>
            <a:off x="903259" y="4846076"/>
            <a:ext cx="3040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spc="300" dirty="0" smtClean="0">
                <a:solidFill>
                  <a:srgbClr val="A31216"/>
                </a:solidFill>
                <a:latin typeface="方正黑体简体" pitchFamily="65" charset="-122"/>
                <a:ea typeface="方正黑体简体" pitchFamily="65" charset="-122"/>
              </a:rPr>
              <a:t>真实</a:t>
            </a:r>
            <a:endParaRPr lang="zh-CN" altLang="en-US" sz="4400" spc="300" dirty="0">
              <a:solidFill>
                <a:srgbClr val="A31216"/>
              </a:solidFill>
              <a:latin typeface="方正黑体简体" pitchFamily="65" charset="-122"/>
              <a:ea typeface="方正黑体简体" pitchFamily="65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98B0AFB9-FCBC-44A1-940D-D5228567D8A0}"/>
              </a:ext>
            </a:extLst>
          </p:cNvPr>
          <p:cNvSpPr/>
          <p:nvPr/>
        </p:nvSpPr>
        <p:spPr>
          <a:xfrm>
            <a:off x="963203" y="5671422"/>
            <a:ext cx="3040016" cy="45719"/>
          </a:xfrm>
          <a:prstGeom prst="rect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C845A38D-4D8A-430B-B5C1-0107790D0932}"/>
              </a:ext>
            </a:extLst>
          </p:cNvPr>
          <p:cNvSpPr txBox="1"/>
          <p:nvPr/>
        </p:nvSpPr>
        <p:spPr>
          <a:xfrm>
            <a:off x="5813058" y="1983996"/>
            <a:ext cx="2423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300" dirty="0" smtClean="0">
                <a:solidFill>
                  <a:srgbClr val="A31216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立好人设</a:t>
            </a:r>
            <a:endParaRPr lang="zh-CN" altLang="en-US" sz="2000" spc="300" dirty="0">
              <a:solidFill>
                <a:srgbClr val="A31216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B1183B2A-EE8B-4698-A6A3-469470FF26FF}"/>
              </a:ext>
            </a:extLst>
          </p:cNvPr>
          <p:cNvSpPr txBox="1"/>
          <p:nvPr/>
        </p:nvSpPr>
        <p:spPr>
          <a:xfrm>
            <a:off x="5840772" y="2437545"/>
            <a:ext cx="5808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积极向上、</a:t>
            </a:r>
            <a:r>
              <a:rPr lang="zh-CN" altLang="en-US" sz="1400" spc="600" dirty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三观</a:t>
            </a:r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正，是值得打交道的人</a:t>
            </a:r>
            <a:endParaRPr lang="en-US" altLang="zh-CN" sz="1400" spc="600" dirty="0" smtClean="0">
              <a:solidFill>
                <a:srgbClr val="B38E5B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9" name="文本框 9">
            <a:extLst>
              <a:ext uri="{FF2B5EF4-FFF2-40B4-BE49-F238E27FC236}">
                <a16:creationId xmlns="" xmlns:a16="http://schemas.microsoft.com/office/drawing/2014/main" id="{C845A38D-4D8A-430B-B5C1-0107790D0932}"/>
              </a:ext>
            </a:extLst>
          </p:cNvPr>
          <p:cNvSpPr txBox="1"/>
          <p:nvPr/>
        </p:nvSpPr>
        <p:spPr>
          <a:xfrm>
            <a:off x="5853163" y="3147049"/>
            <a:ext cx="2423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300" dirty="0" smtClean="0">
                <a:solidFill>
                  <a:srgbClr val="A31216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账号包装</a:t>
            </a:r>
            <a:endParaRPr lang="zh-CN" altLang="en-US" sz="2000" spc="300" dirty="0">
              <a:solidFill>
                <a:srgbClr val="A31216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0" name="文本框 13">
            <a:extLst>
              <a:ext uri="{FF2B5EF4-FFF2-40B4-BE49-F238E27FC236}">
                <a16:creationId xmlns="" xmlns:a16="http://schemas.microsoft.com/office/drawing/2014/main" id="{B1183B2A-EE8B-4698-A6A3-469470FF26FF}"/>
              </a:ext>
            </a:extLst>
          </p:cNvPr>
          <p:cNvSpPr txBox="1"/>
          <p:nvPr/>
        </p:nvSpPr>
        <p:spPr>
          <a:xfrm>
            <a:off x="5852767" y="3616640"/>
            <a:ext cx="5808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你是谁</a:t>
            </a:r>
            <a:r>
              <a:rPr lang="en-US" altLang="zh-CN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,</a:t>
            </a:r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你有什么</a:t>
            </a:r>
            <a:r>
              <a:rPr lang="en-US" altLang="zh-CN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,</a:t>
            </a:r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你做到了什么</a:t>
            </a:r>
            <a:r>
              <a:rPr lang="en-US" altLang="zh-CN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,</a:t>
            </a:r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你希望达到什么</a:t>
            </a:r>
            <a:endParaRPr lang="en-US" altLang="zh-CN" sz="1400" spc="600" dirty="0" smtClean="0">
              <a:solidFill>
                <a:srgbClr val="B38E5B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1" name="文本框 9">
            <a:extLst>
              <a:ext uri="{FF2B5EF4-FFF2-40B4-BE49-F238E27FC236}">
                <a16:creationId xmlns="" xmlns:a16="http://schemas.microsoft.com/office/drawing/2014/main" id="{C845A38D-4D8A-430B-B5C1-0107790D0932}"/>
              </a:ext>
            </a:extLst>
          </p:cNvPr>
          <p:cNvSpPr txBox="1"/>
          <p:nvPr/>
        </p:nvSpPr>
        <p:spPr>
          <a:xfrm>
            <a:off x="5989521" y="3203196"/>
            <a:ext cx="2423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spc="300" dirty="0">
              <a:solidFill>
                <a:srgbClr val="A31216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2" name="文本框 9">
            <a:extLst>
              <a:ext uri="{FF2B5EF4-FFF2-40B4-BE49-F238E27FC236}">
                <a16:creationId xmlns="" xmlns:a16="http://schemas.microsoft.com/office/drawing/2014/main" id="{C845A38D-4D8A-430B-B5C1-0107790D0932}"/>
              </a:ext>
            </a:extLst>
          </p:cNvPr>
          <p:cNvSpPr txBox="1"/>
          <p:nvPr/>
        </p:nvSpPr>
        <p:spPr>
          <a:xfrm>
            <a:off x="5867365" y="4391489"/>
            <a:ext cx="2423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300" dirty="0" smtClean="0">
                <a:solidFill>
                  <a:srgbClr val="A31216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内容打造</a:t>
            </a:r>
            <a:endParaRPr lang="zh-CN" altLang="en-US" sz="2000" spc="300" dirty="0">
              <a:solidFill>
                <a:srgbClr val="A31216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3" name="文本框 13">
            <a:extLst>
              <a:ext uri="{FF2B5EF4-FFF2-40B4-BE49-F238E27FC236}">
                <a16:creationId xmlns="" xmlns:a16="http://schemas.microsoft.com/office/drawing/2014/main" id="{B1183B2A-EE8B-4698-A6A3-469470FF26FF}"/>
              </a:ext>
            </a:extLst>
          </p:cNvPr>
          <p:cNvSpPr txBox="1"/>
          <p:nvPr/>
        </p:nvSpPr>
        <p:spPr>
          <a:xfrm>
            <a:off x="5868441" y="4928929"/>
            <a:ext cx="5808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生活</a:t>
            </a:r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类场景（真实，有温度，接地气）</a:t>
            </a:r>
            <a:endParaRPr lang="en-US" altLang="zh-CN" sz="1400" spc="600" dirty="0" smtClean="0">
              <a:solidFill>
                <a:srgbClr val="B38E5B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1866755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7097">
        <p:random/>
      </p:transition>
    </mc:Choice>
    <mc:Fallback>
      <p:transition spd="slow" advTm="709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0" grpId="0"/>
      <p:bldP spid="14" grpId="0"/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202007220846381997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562" y="921985"/>
            <a:ext cx="5762859" cy="384715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CE6C9742-8546-45F7-8488-6A0923C86A2D}"/>
              </a:ext>
            </a:extLst>
          </p:cNvPr>
          <p:cNvSpPr/>
          <p:nvPr/>
        </p:nvSpPr>
        <p:spPr>
          <a:xfrm>
            <a:off x="11181561" y="327859"/>
            <a:ext cx="500625" cy="45719"/>
          </a:xfrm>
          <a:prstGeom prst="rect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AB4AC716-61D3-45A5-A77E-F9474083565D}"/>
              </a:ext>
            </a:extLst>
          </p:cNvPr>
          <p:cNvSpPr/>
          <p:nvPr/>
        </p:nvSpPr>
        <p:spPr>
          <a:xfrm>
            <a:off x="11181561" y="457399"/>
            <a:ext cx="500625" cy="45719"/>
          </a:xfrm>
          <a:prstGeom prst="rect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14D38976-F553-44AB-BC95-07EC6691FE70}"/>
              </a:ext>
            </a:extLst>
          </p:cNvPr>
          <p:cNvSpPr/>
          <p:nvPr/>
        </p:nvSpPr>
        <p:spPr>
          <a:xfrm>
            <a:off x="11181561" y="612175"/>
            <a:ext cx="500625" cy="45719"/>
          </a:xfrm>
          <a:prstGeom prst="rect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FB52D117-F74E-4B3D-95CD-D0976796EE2F}"/>
              </a:ext>
            </a:extLst>
          </p:cNvPr>
          <p:cNvSpPr/>
          <p:nvPr/>
        </p:nvSpPr>
        <p:spPr>
          <a:xfrm>
            <a:off x="5515429" y="1828800"/>
            <a:ext cx="6166757" cy="3865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0D856CF2-D925-4C35-8F4D-17DFBA50C1DE}"/>
              </a:ext>
            </a:extLst>
          </p:cNvPr>
          <p:cNvSpPr txBox="1"/>
          <p:nvPr/>
        </p:nvSpPr>
        <p:spPr>
          <a:xfrm>
            <a:off x="903259" y="4846076"/>
            <a:ext cx="3040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spc="300" dirty="0" smtClean="0">
                <a:solidFill>
                  <a:srgbClr val="A31216"/>
                </a:solidFill>
                <a:latin typeface="方正黑体简体" pitchFamily="65" charset="-122"/>
                <a:ea typeface="方正黑体简体" pitchFamily="65" charset="-122"/>
              </a:rPr>
              <a:t>专</a:t>
            </a:r>
            <a:r>
              <a:rPr lang="zh-CN" altLang="en-US" sz="4400" spc="300" dirty="0" smtClean="0">
                <a:solidFill>
                  <a:srgbClr val="A31216"/>
                </a:solidFill>
                <a:latin typeface="方正黑体简体" pitchFamily="65" charset="-122"/>
                <a:ea typeface="方正黑体简体" pitchFamily="65" charset="-122"/>
              </a:rPr>
              <a:t>业</a:t>
            </a:r>
            <a:endParaRPr lang="zh-CN" altLang="en-US" sz="4400" spc="300" dirty="0">
              <a:solidFill>
                <a:srgbClr val="A31216"/>
              </a:solidFill>
              <a:latin typeface="方正黑体简体" pitchFamily="65" charset="-122"/>
              <a:ea typeface="方正黑体简体" pitchFamily="65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98B0AFB9-FCBC-44A1-940D-D5228567D8A0}"/>
              </a:ext>
            </a:extLst>
          </p:cNvPr>
          <p:cNvSpPr/>
          <p:nvPr/>
        </p:nvSpPr>
        <p:spPr>
          <a:xfrm>
            <a:off x="963203" y="5671422"/>
            <a:ext cx="3040016" cy="45719"/>
          </a:xfrm>
          <a:prstGeom prst="rect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C845A38D-4D8A-430B-B5C1-0107790D0932}"/>
              </a:ext>
            </a:extLst>
          </p:cNvPr>
          <p:cNvSpPr txBox="1"/>
          <p:nvPr/>
        </p:nvSpPr>
        <p:spPr>
          <a:xfrm>
            <a:off x="5813058" y="1983996"/>
            <a:ext cx="2423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300" dirty="0" smtClean="0">
                <a:solidFill>
                  <a:srgbClr val="A31216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专业力</a:t>
            </a:r>
            <a:endParaRPr lang="zh-CN" altLang="en-US" sz="2000" spc="300" dirty="0">
              <a:solidFill>
                <a:srgbClr val="A31216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B1183B2A-EE8B-4698-A6A3-469470FF26FF}"/>
              </a:ext>
            </a:extLst>
          </p:cNvPr>
          <p:cNvSpPr txBox="1"/>
          <p:nvPr/>
        </p:nvSpPr>
        <p:spPr>
          <a:xfrm>
            <a:off x="5840771" y="2487879"/>
            <a:ext cx="5996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在本职行业细分领域找到自己的位置</a:t>
            </a:r>
            <a:r>
              <a:rPr lang="en-US" altLang="zh-CN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,</a:t>
            </a:r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是不可替代的专业的</a:t>
            </a:r>
            <a:endParaRPr lang="en-US" altLang="zh-CN" sz="1400" spc="600" dirty="0" smtClean="0">
              <a:solidFill>
                <a:srgbClr val="B38E5B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2" name="文本框 9">
            <a:extLst>
              <a:ext uri="{FF2B5EF4-FFF2-40B4-BE49-F238E27FC236}">
                <a16:creationId xmlns="" xmlns:a16="http://schemas.microsoft.com/office/drawing/2014/main" id="{C845A38D-4D8A-430B-B5C1-0107790D0932}"/>
              </a:ext>
            </a:extLst>
          </p:cNvPr>
          <p:cNvSpPr txBox="1"/>
          <p:nvPr/>
        </p:nvSpPr>
        <p:spPr>
          <a:xfrm>
            <a:off x="5867365" y="3428969"/>
            <a:ext cx="2423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300" dirty="0" smtClean="0">
                <a:solidFill>
                  <a:srgbClr val="A31216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内容打造</a:t>
            </a:r>
            <a:endParaRPr lang="zh-CN" altLang="en-US" sz="2000" spc="300" dirty="0">
              <a:solidFill>
                <a:srgbClr val="A31216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3" name="文本框 13">
            <a:extLst>
              <a:ext uri="{FF2B5EF4-FFF2-40B4-BE49-F238E27FC236}">
                <a16:creationId xmlns="" xmlns:a16="http://schemas.microsoft.com/office/drawing/2014/main" id="{B1183B2A-EE8B-4698-A6A3-469470FF26FF}"/>
              </a:ext>
            </a:extLst>
          </p:cNvPr>
          <p:cNvSpPr txBox="1"/>
          <p:nvPr/>
        </p:nvSpPr>
        <p:spPr>
          <a:xfrm>
            <a:off x="5868441" y="3998493"/>
            <a:ext cx="58087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点评分享</a:t>
            </a:r>
            <a:r>
              <a:rPr lang="en-US" altLang="zh-CN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—</a:t>
            </a:r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转名人、行业大咖内容并加点评</a:t>
            </a:r>
            <a:endParaRPr lang="en-US" altLang="zh-CN" sz="1400" spc="600" dirty="0" smtClean="0">
              <a:solidFill>
                <a:srgbClr val="B38E5B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endParaRPr lang="en-US" altLang="zh-CN" sz="1400" spc="600" dirty="0" smtClean="0">
              <a:solidFill>
                <a:srgbClr val="B38E5B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专业</a:t>
            </a:r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文案</a:t>
            </a:r>
            <a:r>
              <a:rPr lang="en-US" altLang="zh-CN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—</a:t>
            </a:r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周总结、月总结、培训总结</a:t>
            </a:r>
            <a:endParaRPr lang="en-US" altLang="zh-CN" sz="1400" spc="600" dirty="0" smtClean="0">
              <a:solidFill>
                <a:srgbClr val="B38E5B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endParaRPr lang="en-US" altLang="zh-CN" sz="1400" spc="600" dirty="0" smtClean="0">
              <a:solidFill>
                <a:srgbClr val="B38E5B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视频拍摄</a:t>
            </a:r>
            <a:r>
              <a:rPr lang="en-US" altLang="zh-CN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—</a:t>
            </a:r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图文视频、声音出镜、真人出镜</a:t>
            </a:r>
            <a:endParaRPr lang="en-US" altLang="zh-CN" sz="1400" spc="600" dirty="0" smtClean="0">
              <a:solidFill>
                <a:srgbClr val="B38E5B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1866755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7097">
        <p:random/>
      </p:transition>
    </mc:Choice>
    <mc:Fallback>
      <p:transition spd="slow" advTm="709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0" grpId="0"/>
      <p:bldP spid="14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12020100918490326736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559" y="900348"/>
            <a:ext cx="5570293" cy="398204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CE6C9742-8546-45F7-8488-6A0923C86A2D}"/>
              </a:ext>
            </a:extLst>
          </p:cNvPr>
          <p:cNvSpPr/>
          <p:nvPr/>
        </p:nvSpPr>
        <p:spPr>
          <a:xfrm>
            <a:off x="11181561" y="327859"/>
            <a:ext cx="500625" cy="45719"/>
          </a:xfrm>
          <a:prstGeom prst="rect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AB4AC716-61D3-45A5-A77E-F9474083565D}"/>
              </a:ext>
            </a:extLst>
          </p:cNvPr>
          <p:cNvSpPr/>
          <p:nvPr/>
        </p:nvSpPr>
        <p:spPr>
          <a:xfrm>
            <a:off x="11181561" y="457399"/>
            <a:ext cx="500625" cy="45719"/>
          </a:xfrm>
          <a:prstGeom prst="rect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14D38976-F553-44AB-BC95-07EC6691FE70}"/>
              </a:ext>
            </a:extLst>
          </p:cNvPr>
          <p:cNvSpPr/>
          <p:nvPr/>
        </p:nvSpPr>
        <p:spPr>
          <a:xfrm>
            <a:off x="11181561" y="612175"/>
            <a:ext cx="500625" cy="45719"/>
          </a:xfrm>
          <a:prstGeom prst="rect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FB52D117-F74E-4B3D-95CD-D0976796EE2F}"/>
              </a:ext>
            </a:extLst>
          </p:cNvPr>
          <p:cNvSpPr/>
          <p:nvPr/>
        </p:nvSpPr>
        <p:spPr>
          <a:xfrm>
            <a:off x="5515429" y="1828800"/>
            <a:ext cx="6166757" cy="38654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0D856CF2-D925-4C35-8F4D-17DFBA50C1DE}"/>
              </a:ext>
            </a:extLst>
          </p:cNvPr>
          <p:cNvSpPr txBox="1"/>
          <p:nvPr/>
        </p:nvSpPr>
        <p:spPr>
          <a:xfrm>
            <a:off x="903259" y="4846076"/>
            <a:ext cx="3040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spc="300" dirty="0" smtClean="0">
                <a:solidFill>
                  <a:srgbClr val="A31216"/>
                </a:solidFill>
                <a:latin typeface="方正黑体简体" pitchFamily="65" charset="-122"/>
                <a:ea typeface="方正黑体简体" pitchFamily="65" charset="-122"/>
              </a:rPr>
              <a:t>成果</a:t>
            </a:r>
            <a:endParaRPr lang="zh-CN" altLang="en-US" sz="4400" spc="300" dirty="0">
              <a:solidFill>
                <a:srgbClr val="A31216"/>
              </a:solidFill>
              <a:latin typeface="方正黑体简体" pitchFamily="65" charset="-122"/>
              <a:ea typeface="方正黑体简体" pitchFamily="65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98B0AFB9-FCBC-44A1-940D-D5228567D8A0}"/>
              </a:ext>
            </a:extLst>
          </p:cNvPr>
          <p:cNvSpPr/>
          <p:nvPr/>
        </p:nvSpPr>
        <p:spPr>
          <a:xfrm>
            <a:off x="963203" y="5671422"/>
            <a:ext cx="3040016" cy="45719"/>
          </a:xfrm>
          <a:prstGeom prst="rect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C845A38D-4D8A-430B-B5C1-0107790D0932}"/>
              </a:ext>
            </a:extLst>
          </p:cNvPr>
          <p:cNvSpPr txBox="1"/>
          <p:nvPr/>
        </p:nvSpPr>
        <p:spPr>
          <a:xfrm>
            <a:off x="5813058" y="1983996"/>
            <a:ext cx="2423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300" dirty="0" smtClean="0">
                <a:solidFill>
                  <a:srgbClr val="A31216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输出成果</a:t>
            </a:r>
            <a:endParaRPr lang="zh-CN" altLang="en-US" sz="2000" spc="300" dirty="0">
              <a:solidFill>
                <a:srgbClr val="A31216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B1183B2A-EE8B-4698-A6A3-469470FF26FF}"/>
              </a:ext>
            </a:extLst>
          </p:cNvPr>
          <p:cNvSpPr txBox="1"/>
          <p:nvPr/>
        </p:nvSpPr>
        <p:spPr>
          <a:xfrm>
            <a:off x="5840772" y="2487879"/>
            <a:ext cx="58087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工作成绩</a:t>
            </a:r>
            <a:r>
              <a:rPr lang="en-US" altLang="zh-CN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—</a:t>
            </a:r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每天</a:t>
            </a:r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、每周、每月的成果表达</a:t>
            </a:r>
            <a:endParaRPr lang="en-US" altLang="zh-CN" sz="1400" spc="600" dirty="0" smtClean="0">
              <a:solidFill>
                <a:srgbClr val="B38E5B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endParaRPr lang="en-US" altLang="zh-CN" sz="1400" spc="600" dirty="0" smtClean="0">
              <a:solidFill>
                <a:srgbClr val="B38E5B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          制定目标</a:t>
            </a:r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、达成目标</a:t>
            </a:r>
            <a:endParaRPr lang="en-US" altLang="zh-CN" sz="1400" spc="600" dirty="0" smtClean="0">
              <a:solidFill>
                <a:srgbClr val="B38E5B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2" name="文本框 9">
            <a:extLst>
              <a:ext uri="{FF2B5EF4-FFF2-40B4-BE49-F238E27FC236}">
                <a16:creationId xmlns="" xmlns:a16="http://schemas.microsoft.com/office/drawing/2014/main" id="{C845A38D-4D8A-430B-B5C1-0107790D0932}"/>
              </a:ext>
            </a:extLst>
          </p:cNvPr>
          <p:cNvSpPr txBox="1"/>
          <p:nvPr/>
        </p:nvSpPr>
        <p:spPr>
          <a:xfrm>
            <a:off x="5867365" y="3428969"/>
            <a:ext cx="2423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300" dirty="0" smtClean="0">
                <a:solidFill>
                  <a:srgbClr val="A31216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内容打造</a:t>
            </a:r>
            <a:endParaRPr lang="zh-CN" altLang="en-US" sz="2000" spc="300" dirty="0">
              <a:solidFill>
                <a:srgbClr val="A31216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3" name="文本框 13">
            <a:extLst>
              <a:ext uri="{FF2B5EF4-FFF2-40B4-BE49-F238E27FC236}">
                <a16:creationId xmlns="" xmlns:a16="http://schemas.microsoft.com/office/drawing/2014/main" id="{B1183B2A-EE8B-4698-A6A3-469470FF26FF}"/>
              </a:ext>
            </a:extLst>
          </p:cNvPr>
          <p:cNvSpPr txBox="1"/>
          <p:nvPr/>
        </p:nvSpPr>
        <p:spPr>
          <a:xfrm>
            <a:off x="5868441" y="3998493"/>
            <a:ext cx="58087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案例解析</a:t>
            </a:r>
            <a:r>
              <a:rPr lang="en-US" altLang="zh-CN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—</a:t>
            </a:r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成功案例复盘、解读与总结</a:t>
            </a:r>
            <a:endParaRPr lang="en-US" altLang="zh-CN" sz="1400" spc="600" dirty="0" smtClean="0">
              <a:solidFill>
                <a:srgbClr val="B38E5B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endParaRPr lang="en-US" altLang="zh-CN" sz="1400" spc="600" dirty="0" smtClean="0">
              <a:solidFill>
                <a:srgbClr val="B38E5B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客户赞美</a:t>
            </a:r>
            <a:r>
              <a:rPr lang="en-US" altLang="zh-CN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—</a:t>
            </a:r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认可评价、褒奖评价、客户推荐</a:t>
            </a:r>
            <a:endParaRPr lang="en-US" altLang="zh-CN" sz="1400" spc="600" dirty="0" smtClean="0">
              <a:solidFill>
                <a:srgbClr val="B38E5B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endParaRPr lang="en-US" altLang="zh-CN" sz="1400" spc="600" dirty="0" smtClean="0">
              <a:solidFill>
                <a:srgbClr val="B38E5B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项目进度</a:t>
            </a:r>
            <a:r>
              <a:rPr lang="en-US" altLang="zh-CN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—</a:t>
            </a:r>
            <a:r>
              <a:rPr lang="zh-CN" altLang="en-US" sz="1400" spc="600" dirty="0" smtClean="0">
                <a:solidFill>
                  <a:srgbClr val="B38E5B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产品上架、活动举办、制度出台</a:t>
            </a:r>
            <a:endParaRPr lang="en-US" altLang="zh-CN" sz="1400" spc="600" dirty="0" smtClean="0">
              <a:solidFill>
                <a:srgbClr val="B38E5B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1866755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7097">
        <p:random/>
      </p:transition>
    </mc:Choice>
    <mc:Fallback>
      <p:transition spd="slow" advTm="709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0" grpId="0"/>
      <p:bldP spid="14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04A632D4-D1A4-4D74-A4DC-3FB493CF2AC3}"/>
              </a:ext>
            </a:extLst>
          </p:cNvPr>
          <p:cNvSpPr txBox="1"/>
          <p:nvPr/>
        </p:nvSpPr>
        <p:spPr>
          <a:xfrm>
            <a:off x="6782373" y="721141"/>
            <a:ext cx="138368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9900" dirty="0">
                <a:gradFill>
                  <a:gsLst>
                    <a:gs pos="92000">
                      <a:srgbClr val="DCA95A"/>
                    </a:gs>
                    <a:gs pos="16000">
                      <a:srgbClr val="D29A52"/>
                    </a:gs>
                    <a:gs pos="27000">
                      <a:srgbClr val="E5B761"/>
                    </a:gs>
                    <a:gs pos="49000">
                      <a:srgbClr val="F4D379"/>
                    </a:gs>
                    <a:gs pos="69000">
                      <a:srgbClr val="EACF87"/>
                    </a:gs>
                  </a:gsLst>
                  <a:lin ang="5400000" scaled="1"/>
                </a:gra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第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8DC3C171-41AE-44D9-98C9-F7425E6BE0D2}"/>
              </a:ext>
            </a:extLst>
          </p:cNvPr>
          <p:cNvSpPr txBox="1"/>
          <p:nvPr/>
        </p:nvSpPr>
        <p:spPr>
          <a:xfrm>
            <a:off x="8039084" y="777384"/>
            <a:ext cx="12134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49号-逍遥行书" panose="00000500000000000000" pitchFamily="2" charset="-122"/>
                <a:ea typeface="字魂49号-逍遥行书" panose="00000500000000000000" pitchFamily="2" charset="-122"/>
                <a:cs typeface="+mn-cs"/>
              </a:rPr>
              <a:t>肆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96F5799E-1F5E-47D3-95D5-B1C315312A62}"/>
              </a:ext>
            </a:extLst>
          </p:cNvPr>
          <p:cNvSpPr txBox="1"/>
          <p:nvPr/>
        </p:nvSpPr>
        <p:spPr>
          <a:xfrm>
            <a:off x="8671442" y="2013803"/>
            <a:ext cx="8259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500">
                <a:solidFill>
                  <a:schemeClr val="bg1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49号-逍遥行书" panose="00000500000000000000" pitchFamily="2" charset="-122"/>
                <a:ea typeface="字魂49号-逍遥行书" panose="00000500000000000000" pitchFamily="2" charset="-122"/>
                <a:cs typeface="+mn-cs"/>
              </a:rPr>
              <a:t>章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BE1995A1-5FE1-4F0F-8918-8024FCBF1C5A}"/>
              </a:ext>
            </a:extLst>
          </p:cNvPr>
          <p:cNvGrpSpPr/>
          <p:nvPr/>
        </p:nvGrpSpPr>
        <p:grpSpPr>
          <a:xfrm>
            <a:off x="9238779" y="4523446"/>
            <a:ext cx="4041729" cy="6731523"/>
            <a:chOff x="9238779" y="4523446"/>
            <a:chExt cx="4041729" cy="6731523"/>
          </a:xfrm>
        </p:grpSpPr>
        <p:sp>
          <p:nvSpPr>
            <p:cNvPr id="10" name="椭圆 9">
              <a:extLst>
                <a:ext uri="{FF2B5EF4-FFF2-40B4-BE49-F238E27FC236}">
                  <a16:creationId xmlns="" xmlns:a16="http://schemas.microsoft.com/office/drawing/2014/main" id="{1F617556-618B-4CFD-9208-500826A69A3B}"/>
                </a:ext>
              </a:extLst>
            </p:cNvPr>
            <p:cNvSpPr/>
            <p:nvPr/>
          </p:nvSpPr>
          <p:spPr>
            <a:xfrm rot="650947">
              <a:off x="10119158" y="4523446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="" xmlns:a16="http://schemas.microsoft.com/office/drawing/2014/main" id="{D6DB0C69-AC98-4294-9898-4A3A44CB9426}"/>
                </a:ext>
              </a:extLst>
            </p:cNvPr>
            <p:cNvSpPr/>
            <p:nvPr/>
          </p:nvSpPr>
          <p:spPr>
            <a:xfrm rot="650947">
              <a:off x="9972429" y="4853482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="" xmlns:a16="http://schemas.microsoft.com/office/drawing/2014/main" id="{C4A6F98E-4644-41A1-924A-A32F2BFD7B93}"/>
                </a:ext>
              </a:extLst>
            </p:cNvPr>
            <p:cNvSpPr/>
            <p:nvPr/>
          </p:nvSpPr>
          <p:spPr>
            <a:xfrm rot="650947">
              <a:off x="9825699" y="5189565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="" xmlns:a16="http://schemas.microsoft.com/office/drawing/2014/main" id="{9DA7E296-1B6C-4E23-BBEE-30DF18FDFF2E}"/>
                </a:ext>
              </a:extLst>
            </p:cNvPr>
            <p:cNvSpPr/>
            <p:nvPr/>
          </p:nvSpPr>
          <p:spPr>
            <a:xfrm rot="650947">
              <a:off x="9678969" y="5549040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="" xmlns:a16="http://schemas.microsoft.com/office/drawing/2014/main" id="{348CF6D4-FFB4-4EC2-B43D-002DBFF8365C}"/>
                </a:ext>
              </a:extLst>
            </p:cNvPr>
            <p:cNvSpPr/>
            <p:nvPr/>
          </p:nvSpPr>
          <p:spPr>
            <a:xfrm rot="650947">
              <a:off x="9532239" y="5946919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="" xmlns:a16="http://schemas.microsoft.com/office/drawing/2014/main" id="{FF2D54E1-14EE-4A5E-A5B2-FF82BA970120}"/>
                </a:ext>
              </a:extLst>
            </p:cNvPr>
            <p:cNvSpPr/>
            <p:nvPr/>
          </p:nvSpPr>
          <p:spPr>
            <a:xfrm rot="650947">
              <a:off x="9385509" y="6283873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="" xmlns:a16="http://schemas.microsoft.com/office/drawing/2014/main" id="{D39F639E-F9A7-4087-B490-760AD98187B3}"/>
                </a:ext>
              </a:extLst>
            </p:cNvPr>
            <p:cNvSpPr/>
            <p:nvPr/>
          </p:nvSpPr>
          <p:spPr>
            <a:xfrm rot="650947">
              <a:off x="9238779" y="6847479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2F935658-3D6A-4AD6-8861-8A67C8397F33}"/>
              </a:ext>
            </a:extLst>
          </p:cNvPr>
          <p:cNvSpPr txBox="1"/>
          <p:nvPr/>
        </p:nvSpPr>
        <p:spPr>
          <a:xfrm>
            <a:off x="6024211" y="4230138"/>
            <a:ext cx="4505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行动路径</a:t>
            </a:r>
            <a:endParaRPr kumimoji="0" lang="zh-CN" altLang="en-US" sz="48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061B3896-D1BF-4D47-8F4E-E6CD06D398C6}"/>
              </a:ext>
            </a:extLst>
          </p:cNvPr>
          <p:cNvGrpSpPr/>
          <p:nvPr/>
        </p:nvGrpSpPr>
        <p:grpSpPr>
          <a:xfrm>
            <a:off x="8757143" y="-473495"/>
            <a:ext cx="3454400" cy="2533859"/>
            <a:chOff x="4521200" y="-190500"/>
            <a:chExt cx="3454400" cy="2533859"/>
          </a:xfrm>
        </p:grpSpPr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604FF3A8-B294-4465-9F64-026C36791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08635">
              <a:off x="5059523" y="1764838"/>
              <a:ext cx="541167" cy="578521"/>
            </a:xfrm>
            <a:prstGeom prst="rect">
              <a:avLst/>
            </a:prstGeom>
          </p:spPr>
        </p:pic>
        <p:sp>
          <p:nvSpPr>
            <p:cNvPr id="22" name="任意多边形: 形状 21">
              <a:extLst>
                <a:ext uri="{FF2B5EF4-FFF2-40B4-BE49-F238E27FC236}">
                  <a16:creationId xmlns="" xmlns:a16="http://schemas.microsoft.com/office/drawing/2014/main" id="{1F383B39-653D-4CDF-83DC-6D1F15CD1191}"/>
                </a:ext>
              </a:extLst>
            </p:cNvPr>
            <p:cNvSpPr/>
            <p:nvPr/>
          </p:nvSpPr>
          <p:spPr>
            <a:xfrm>
              <a:off x="4521200" y="-190500"/>
              <a:ext cx="990809" cy="1968500"/>
            </a:xfrm>
            <a:custGeom>
              <a:avLst/>
              <a:gdLst>
                <a:gd name="connsiteX0" fmla="*/ 876300 w 990809"/>
                <a:gd name="connsiteY0" fmla="*/ 1968500 h 1968500"/>
                <a:gd name="connsiteX1" fmla="*/ 914400 w 990809"/>
                <a:gd name="connsiteY1" fmla="*/ 812800 h 1968500"/>
                <a:gd name="connsiteX2" fmla="*/ 0 w 990809"/>
                <a:gd name="connsiteY2" fmla="*/ 0 h 196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0809" h="1968500">
                  <a:moveTo>
                    <a:pt x="876300" y="1968500"/>
                  </a:moveTo>
                  <a:cubicBezTo>
                    <a:pt x="968375" y="1554691"/>
                    <a:pt x="1060450" y="1140883"/>
                    <a:pt x="914400" y="812800"/>
                  </a:cubicBezTo>
                  <a:cubicBezTo>
                    <a:pt x="768350" y="484717"/>
                    <a:pt x="384175" y="242358"/>
                    <a:pt x="0" y="0"/>
                  </a:cubicBezTo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="" xmlns:a16="http://schemas.microsoft.com/office/drawing/2014/main" id="{7C8DA0B3-4DDC-4C08-9422-DB062557900C}"/>
                </a:ext>
              </a:extLst>
            </p:cNvPr>
            <p:cNvSpPr/>
            <p:nvPr/>
          </p:nvSpPr>
          <p:spPr>
            <a:xfrm>
              <a:off x="5384800" y="820084"/>
              <a:ext cx="2590800" cy="970616"/>
            </a:xfrm>
            <a:custGeom>
              <a:avLst/>
              <a:gdLst>
                <a:gd name="connsiteX0" fmla="*/ 0 w 2590800"/>
                <a:gd name="connsiteY0" fmla="*/ 970616 h 970616"/>
                <a:gd name="connsiteX1" fmla="*/ 914400 w 2590800"/>
                <a:gd name="connsiteY1" fmla="*/ 18116 h 970616"/>
                <a:gd name="connsiteX2" fmla="*/ 2590800 w 2590800"/>
                <a:gd name="connsiteY2" fmla="*/ 437216 h 97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0800" h="970616">
                  <a:moveTo>
                    <a:pt x="0" y="970616"/>
                  </a:moveTo>
                  <a:cubicBezTo>
                    <a:pt x="241300" y="538816"/>
                    <a:pt x="482600" y="107016"/>
                    <a:pt x="914400" y="18116"/>
                  </a:cubicBezTo>
                  <a:cubicBezTo>
                    <a:pt x="1346200" y="-70784"/>
                    <a:pt x="1968500" y="183216"/>
                    <a:pt x="2590800" y="437216"/>
                  </a:cubicBezTo>
                </a:path>
              </a:pathLst>
            </a:custGeom>
            <a:noFill/>
            <a:ln w="6350" cap="rnd">
              <a:gradFill flip="none" rotWithShape="1">
                <a:gsLst>
                  <a:gs pos="0">
                    <a:schemeClr val="bg1"/>
                  </a:gs>
                  <a:gs pos="70000">
                    <a:srgbClr val="FFFFFF">
                      <a:alpha val="34000"/>
                    </a:srgbClr>
                  </a:gs>
                  <a:gs pos="100000">
                    <a:schemeClr val="bg1">
                      <a:alpha val="9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33622578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971">
        <p:random/>
      </p:transition>
    </mc:Choice>
    <mc:Fallback>
      <p:transition spd="slow" advTm="297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B3E1F5E1-D376-41A9-A201-14DC04845031}"/>
              </a:ext>
            </a:extLst>
          </p:cNvPr>
          <p:cNvSpPr txBox="1"/>
          <p:nvPr/>
        </p:nvSpPr>
        <p:spPr>
          <a:xfrm>
            <a:off x="5065485" y="507999"/>
            <a:ext cx="2061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spc="3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行动路径</a:t>
            </a:r>
            <a:endParaRPr lang="zh-CN" altLang="en-US" sz="3200" spc="3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="" xmlns:a16="http://schemas.microsoft.com/office/drawing/2014/main" id="{ABCEC437-39EF-4F30-B2D7-95A32CC89521}"/>
              </a:ext>
            </a:extLst>
          </p:cNvPr>
          <p:cNvCxnSpPr/>
          <p:nvPr/>
        </p:nvCxnSpPr>
        <p:spPr>
          <a:xfrm>
            <a:off x="5696857" y="1092774"/>
            <a:ext cx="79828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>
            <a:extLst>
              <a:ext uri="{FF2B5EF4-FFF2-40B4-BE49-F238E27FC236}">
                <a16:creationId xmlns="" xmlns:a16="http://schemas.microsoft.com/office/drawing/2014/main" id="{D8CBC2D1-3509-4125-9BD0-F5896BD2078C}"/>
              </a:ext>
            </a:extLst>
          </p:cNvPr>
          <p:cNvGrpSpPr/>
          <p:nvPr/>
        </p:nvGrpSpPr>
        <p:grpSpPr>
          <a:xfrm>
            <a:off x="4564743" y="2483512"/>
            <a:ext cx="3062513" cy="2902857"/>
            <a:chOff x="4564743" y="2036202"/>
            <a:chExt cx="3062513" cy="2902857"/>
          </a:xfrm>
        </p:grpSpPr>
        <p:sp>
          <p:nvSpPr>
            <p:cNvPr id="9" name="椭圆 8">
              <a:extLst>
                <a:ext uri="{FF2B5EF4-FFF2-40B4-BE49-F238E27FC236}">
                  <a16:creationId xmlns="" xmlns:a16="http://schemas.microsoft.com/office/drawing/2014/main" id="{D2EE87F3-0FC9-483E-80F4-E6BD4C03480B}"/>
                </a:ext>
              </a:extLst>
            </p:cNvPr>
            <p:cNvSpPr/>
            <p:nvPr/>
          </p:nvSpPr>
          <p:spPr>
            <a:xfrm>
              <a:off x="4644571" y="2036202"/>
              <a:ext cx="2902857" cy="2902857"/>
            </a:xfrm>
            <a:prstGeom prst="ellipse">
              <a:avLst/>
            </a:prstGeom>
            <a:noFill/>
            <a:ln w="25400">
              <a:solidFill>
                <a:srgbClr val="B38E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椭圆 9">
              <a:extLst>
                <a:ext uri="{FF2B5EF4-FFF2-40B4-BE49-F238E27FC236}">
                  <a16:creationId xmlns="" xmlns:a16="http://schemas.microsoft.com/office/drawing/2014/main" id="{C28A5B20-C001-48D7-82FB-453EB9C8EA07}"/>
                </a:ext>
              </a:extLst>
            </p:cNvPr>
            <p:cNvSpPr/>
            <p:nvPr/>
          </p:nvSpPr>
          <p:spPr>
            <a:xfrm>
              <a:off x="4919618" y="2454877"/>
              <a:ext cx="159656" cy="159656"/>
            </a:xfrm>
            <a:prstGeom prst="ellipse">
              <a:avLst/>
            </a:prstGeom>
            <a:solidFill>
              <a:srgbClr val="B38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="" xmlns:a16="http://schemas.microsoft.com/office/drawing/2014/main" id="{411460A4-9E63-489A-9335-7B7EDAE84264}"/>
                </a:ext>
              </a:extLst>
            </p:cNvPr>
            <p:cNvSpPr/>
            <p:nvPr/>
          </p:nvSpPr>
          <p:spPr>
            <a:xfrm>
              <a:off x="4564743" y="3269344"/>
              <a:ext cx="159656" cy="159656"/>
            </a:xfrm>
            <a:prstGeom prst="ellipse">
              <a:avLst/>
            </a:prstGeom>
            <a:solidFill>
              <a:srgbClr val="B38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="" xmlns:a16="http://schemas.microsoft.com/office/drawing/2014/main" id="{2E5BCDF1-D76E-4C84-A5B7-6182F7871182}"/>
                </a:ext>
              </a:extLst>
            </p:cNvPr>
            <p:cNvSpPr/>
            <p:nvPr/>
          </p:nvSpPr>
          <p:spPr>
            <a:xfrm>
              <a:off x="4839790" y="4243468"/>
              <a:ext cx="159656" cy="159656"/>
            </a:xfrm>
            <a:prstGeom prst="ellipse">
              <a:avLst/>
            </a:prstGeom>
            <a:solidFill>
              <a:srgbClr val="B38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="" xmlns:a16="http://schemas.microsoft.com/office/drawing/2014/main" id="{AE951F87-6CAC-40C0-8291-42BE818FE2E2}"/>
                </a:ext>
              </a:extLst>
            </p:cNvPr>
            <p:cNvSpPr/>
            <p:nvPr/>
          </p:nvSpPr>
          <p:spPr>
            <a:xfrm>
              <a:off x="7467600" y="3269344"/>
              <a:ext cx="159656" cy="159656"/>
            </a:xfrm>
            <a:prstGeom prst="ellipse">
              <a:avLst/>
            </a:prstGeom>
            <a:solidFill>
              <a:srgbClr val="B38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="" xmlns:a16="http://schemas.microsoft.com/office/drawing/2014/main" id="{B2162402-14F0-4606-AEE7-7971064A39DB}"/>
                </a:ext>
              </a:extLst>
            </p:cNvPr>
            <p:cNvSpPr/>
            <p:nvPr/>
          </p:nvSpPr>
          <p:spPr>
            <a:xfrm>
              <a:off x="7112728" y="2454877"/>
              <a:ext cx="159656" cy="159656"/>
            </a:xfrm>
            <a:prstGeom prst="ellipse">
              <a:avLst/>
            </a:prstGeom>
            <a:solidFill>
              <a:srgbClr val="B38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="" xmlns:a16="http://schemas.microsoft.com/office/drawing/2014/main" id="{5E5E8D25-D1DD-4B59-9792-E6D9EBDFB0D4}"/>
                </a:ext>
              </a:extLst>
            </p:cNvPr>
            <p:cNvSpPr/>
            <p:nvPr/>
          </p:nvSpPr>
          <p:spPr>
            <a:xfrm>
              <a:off x="7192556" y="4243468"/>
              <a:ext cx="159656" cy="159656"/>
            </a:xfrm>
            <a:prstGeom prst="ellipse">
              <a:avLst/>
            </a:prstGeom>
            <a:solidFill>
              <a:srgbClr val="B38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B4E34923-700E-4BA0-9747-DB3A3914643F}"/>
              </a:ext>
            </a:extLst>
          </p:cNvPr>
          <p:cNvSpPr txBox="1"/>
          <p:nvPr/>
        </p:nvSpPr>
        <p:spPr>
          <a:xfrm>
            <a:off x="5087663" y="3574193"/>
            <a:ext cx="2156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闭环服务链</a:t>
            </a:r>
            <a:endParaRPr lang="zh-CN" altLang="en-US" sz="28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3" name="圆: 空心 22">
            <a:extLst>
              <a:ext uri="{FF2B5EF4-FFF2-40B4-BE49-F238E27FC236}">
                <a16:creationId xmlns="" xmlns:a16="http://schemas.microsoft.com/office/drawing/2014/main" id="{43427A7C-D107-470E-8163-23CE91E278BA}"/>
              </a:ext>
            </a:extLst>
          </p:cNvPr>
          <p:cNvSpPr/>
          <p:nvPr/>
        </p:nvSpPr>
        <p:spPr>
          <a:xfrm>
            <a:off x="3954503" y="1793444"/>
            <a:ext cx="4282993" cy="4282993"/>
          </a:xfrm>
          <a:prstGeom prst="donut">
            <a:avLst>
              <a:gd name="adj" fmla="val 8932"/>
            </a:avLst>
          </a:prstGeom>
          <a:noFill/>
          <a:ln>
            <a:solidFill>
              <a:schemeClr val="bg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="" xmlns:a16="http://schemas.microsoft.com/office/drawing/2014/main" id="{357975CD-5CB2-4CB5-AA9D-FD88E9E8123F}"/>
              </a:ext>
            </a:extLst>
          </p:cNvPr>
          <p:cNvSpPr txBox="1"/>
          <p:nvPr/>
        </p:nvSpPr>
        <p:spPr>
          <a:xfrm>
            <a:off x="2343150" y="2000250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spc="300" dirty="0" smtClean="0">
                <a:gradFill>
                  <a:gsLst>
                    <a:gs pos="0">
                      <a:srgbClr val="B38E5B"/>
                    </a:gs>
                    <a:gs pos="57000">
                      <a:srgbClr val="F4D379"/>
                    </a:gs>
                    <a:gs pos="24000">
                      <a:srgbClr val="E5B761"/>
                    </a:gs>
                    <a:gs pos="77000">
                      <a:srgbClr val="E5B761"/>
                    </a:gs>
                    <a:gs pos="100000">
                      <a:srgbClr val="B38E5B"/>
                    </a:gs>
                  </a:gsLst>
                  <a:lin ang="5400000" scaled="1"/>
                </a:gra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账号建立</a:t>
            </a:r>
            <a:endParaRPr lang="zh-CN" altLang="en-US" sz="2400" spc="300" dirty="0">
              <a:gradFill>
                <a:gsLst>
                  <a:gs pos="0">
                    <a:srgbClr val="B38E5B"/>
                  </a:gs>
                  <a:gs pos="57000">
                    <a:srgbClr val="F4D379"/>
                  </a:gs>
                  <a:gs pos="24000">
                    <a:srgbClr val="E5B761"/>
                  </a:gs>
                  <a:gs pos="77000">
                    <a:srgbClr val="E5B761"/>
                  </a:gs>
                  <a:gs pos="100000">
                    <a:srgbClr val="B38E5B"/>
                  </a:gs>
                </a:gsLst>
                <a:lin ang="5400000" scaled="1"/>
              </a:gra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="" xmlns:a16="http://schemas.microsoft.com/office/drawing/2014/main" id="{0FB230CE-65B6-4566-9228-BDFE567DDE14}"/>
              </a:ext>
            </a:extLst>
          </p:cNvPr>
          <p:cNvSpPr/>
          <p:nvPr/>
        </p:nvSpPr>
        <p:spPr>
          <a:xfrm>
            <a:off x="945242" y="2551059"/>
            <a:ext cx="3063145" cy="62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账号包装：职业照、职业简介</a:t>
            </a:r>
            <a:endParaRPr lang="en-US" altLang="zh-CN" sz="1400" dirty="0" smtClean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>
              <a:lnSpc>
                <a:spcPts val="22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时间节点：本周内</a:t>
            </a:r>
            <a:endParaRPr lang="zh-CN" altLang="en-US" sz="14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A90D5237-7F3E-4FCD-8926-7B2A42E92797}"/>
              </a:ext>
            </a:extLst>
          </p:cNvPr>
          <p:cNvSpPr txBox="1"/>
          <p:nvPr/>
        </p:nvSpPr>
        <p:spPr>
          <a:xfrm>
            <a:off x="2334712" y="4689636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spc="300" dirty="0" smtClean="0">
                <a:gradFill>
                  <a:gsLst>
                    <a:gs pos="0">
                      <a:srgbClr val="B38E5B"/>
                    </a:gs>
                    <a:gs pos="57000">
                      <a:srgbClr val="F4D379"/>
                    </a:gs>
                    <a:gs pos="24000">
                      <a:srgbClr val="E5B761"/>
                    </a:gs>
                    <a:gs pos="77000">
                      <a:srgbClr val="E5B761"/>
                    </a:gs>
                    <a:gs pos="100000">
                      <a:srgbClr val="B38E5B"/>
                    </a:gs>
                  </a:gsLst>
                  <a:lin ang="5400000" scaled="1"/>
                </a:gra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触达客户</a:t>
            </a:r>
            <a:endParaRPr lang="zh-CN" altLang="en-US" sz="2400" spc="300" dirty="0">
              <a:gradFill>
                <a:gsLst>
                  <a:gs pos="0">
                    <a:srgbClr val="B38E5B"/>
                  </a:gs>
                  <a:gs pos="57000">
                    <a:srgbClr val="F4D379"/>
                  </a:gs>
                  <a:gs pos="24000">
                    <a:srgbClr val="E5B761"/>
                  </a:gs>
                  <a:gs pos="77000">
                    <a:srgbClr val="E5B761"/>
                  </a:gs>
                  <a:gs pos="100000">
                    <a:srgbClr val="B38E5B"/>
                  </a:gs>
                </a:gsLst>
                <a:lin ang="5400000" scaled="1"/>
              </a:gra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="" xmlns:a16="http://schemas.microsoft.com/office/drawing/2014/main" id="{523CE239-E789-4EA2-B374-259F73F10E3B}"/>
              </a:ext>
            </a:extLst>
          </p:cNvPr>
          <p:cNvSpPr txBox="1"/>
          <p:nvPr/>
        </p:nvSpPr>
        <p:spPr>
          <a:xfrm>
            <a:off x="8326432" y="2000250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 dirty="0" smtClean="0">
                <a:gradFill>
                  <a:gsLst>
                    <a:gs pos="0">
                      <a:srgbClr val="B38E5B"/>
                    </a:gs>
                    <a:gs pos="57000">
                      <a:srgbClr val="F4D379"/>
                    </a:gs>
                    <a:gs pos="24000">
                      <a:srgbClr val="E5B761"/>
                    </a:gs>
                    <a:gs pos="77000">
                      <a:srgbClr val="E5B761"/>
                    </a:gs>
                    <a:gs pos="100000">
                      <a:srgbClr val="B38E5B"/>
                    </a:gs>
                  </a:gsLst>
                  <a:lin ang="5400000" scaled="1"/>
                </a:gra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内容发布</a:t>
            </a:r>
            <a:endParaRPr lang="zh-CN" altLang="en-US" sz="2400" spc="300" dirty="0">
              <a:gradFill>
                <a:gsLst>
                  <a:gs pos="0">
                    <a:srgbClr val="B38E5B"/>
                  </a:gs>
                  <a:gs pos="57000">
                    <a:srgbClr val="F4D379"/>
                  </a:gs>
                  <a:gs pos="24000">
                    <a:srgbClr val="E5B761"/>
                  </a:gs>
                  <a:gs pos="77000">
                    <a:srgbClr val="E5B761"/>
                  </a:gs>
                  <a:gs pos="100000">
                    <a:srgbClr val="B38E5B"/>
                  </a:gs>
                </a:gsLst>
                <a:lin ang="5400000" scaled="1"/>
              </a:gra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="" xmlns:a16="http://schemas.microsoft.com/office/drawing/2014/main" id="{190E8880-330E-4B37-B6BE-4BC036F9CA5F}"/>
              </a:ext>
            </a:extLst>
          </p:cNvPr>
          <p:cNvSpPr txBox="1"/>
          <p:nvPr/>
        </p:nvSpPr>
        <p:spPr>
          <a:xfrm>
            <a:off x="8326432" y="4689636"/>
            <a:ext cx="173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 dirty="0" smtClean="0">
                <a:gradFill>
                  <a:gsLst>
                    <a:gs pos="0">
                      <a:srgbClr val="B38E5B"/>
                    </a:gs>
                    <a:gs pos="57000">
                      <a:srgbClr val="F4D379"/>
                    </a:gs>
                    <a:gs pos="24000">
                      <a:srgbClr val="E5B761"/>
                    </a:gs>
                    <a:gs pos="77000">
                      <a:srgbClr val="E5B761"/>
                    </a:gs>
                    <a:gs pos="100000">
                      <a:srgbClr val="B38E5B"/>
                    </a:gs>
                  </a:gsLst>
                  <a:lin ang="5400000" scaled="1"/>
                </a:gra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操作</a:t>
            </a:r>
            <a:r>
              <a:rPr lang="zh-CN" altLang="en-US" sz="2400" spc="300" dirty="0" smtClean="0">
                <a:gradFill>
                  <a:gsLst>
                    <a:gs pos="0">
                      <a:srgbClr val="B38E5B"/>
                    </a:gs>
                    <a:gs pos="57000">
                      <a:srgbClr val="F4D379"/>
                    </a:gs>
                    <a:gs pos="24000">
                      <a:srgbClr val="E5B761"/>
                    </a:gs>
                    <a:gs pos="77000">
                      <a:srgbClr val="E5B761"/>
                    </a:gs>
                    <a:gs pos="100000">
                      <a:srgbClr val="B38E5B"/>
                    </a:gs>
                  </a:gsLst>
                  <a:lin ang="5400000" scaled="1"/>
                </a:gra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管理</a:t>
            </a:r>
            <a:endParaRPr lang="zh-CN" altLang="en-US" sz="2400" spc="300" dirty="0">
              <a:gradFill>
                <a:gsLst>
                  <a:gs pos="0">
                    <a:srgbClr val="B38E5B"/>
                  </a:gs>
                  <a:gs pos="57000">
                    <a:srgbClr val="F4D379"/>
                  </a:gs>
                  <a:gs pos="24000">
                    <a:srgbClr val="E5B761"/>
                  </a:gs>
                  <a:gs pos="77000">
                    <a:srgbClr val="E5B761"/>
                  </a:gs>
                  <a:gs pos="100000">
                    <a:srgbClr val="B38E5B"/>
                  </a:gs>
                </a:gsLst>
                <a:lin ang="5400000" scaled="1"/>
              </a:gra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="" xmlns:a16="http://schemas.microsoft.com/office/drawing/2014/main" id="{0FB230CE-65B6-4566-9228-BDFE567DDE14}"/>
              </a:ext>
            </a:extLst>
          </p:cNvPr>
          <p:cNvSpPr/>
          <p:nvPr/>
        </p:nvSpPr>
        <p:spPr>
          <a:xfrm>
            <a:off x="8303785" y="2544068"/>
            <a:ext cx="3063145" cy="62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发布标准：满足</a:t>
            </a:r>
            <a:r>
              <a:rPr lang="en-US" altLang="zh-CN" sz="14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20</a:t>
            </a:r>
            <a:r>
              <a:rPr lang="zh-CN" altLang="en-US" sz="14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条基础内容</a:t>
            </a:r>
            <a:endParaRPr lang="en-US" altLang="zh-CN" sz="1400" dirty="0" smtClean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>
              <a:lnSpc>
                <a:spcPts val="22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时间节点：本周内</a:t>
            </a:r>
            <a:endParaRPr lang="zh-CN" altLang="en-US" sz="14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="" xmlns:a16="http://schemas.microsoft.com/office/drawing/2014/main" id="{0FB230CE-65B6-4566-9228-BDFE567DDE14}"/>
              </a:ext>
            </a:extLst>
          </p:cNvPr>
          <p:cNvSpPr/>
          <p:nvPr/>
        </p:nvSpPr>
        <p:spPr>
          <a:xfrm>
            <a:off x="980196" y="5312435"/>
            <a:ext cx="306314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触达标准：内部客户全部关注</a:t>
            </a:r>
            <a:endParaRPr lang="en-US" altLang="zh-CN" sz="1400" dirty="0" smtClean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>
              <a:lnSpc>
                <a:spcPts val="2200"/>
              </a:lnSpc>
            </a:pPr>
            <a:r>
              <a:rPr lang="en-US" altLang="zh-CN" sz="14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                </a:t>
            </a:r>
            <a:r>
              <a:rPr lang="zh-CN" altLang="en-US" sz="14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外部客户拉新</a:t>
            </a:r>
            <a:r>
              <a:rPr lang="en-US" altLang="zh-CN" sz="14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50</a:t>
            </a:r>
            <a:r>
              <a:rPr lang="zh-CN" altLang="en-US" sz="14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人</a:t>
            </a:r>
            <a:endParaRPr lang="en-US" altLang="zh-CN" sz="1400" dirty="0" smtClean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>
              <a:lnSpc>
                <a:spcPts val="22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时间节点：本周内</a:t>
            </a:r>
            <a:endParaRPr lang="zh-CN" altLang="en-US" sz="14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="" xmlns:a16="http://schemas.microsoft.com/office/drawing/2014/main" id="{0FB230CE-65B6-4566-9228-BDFE567DDE14}"/>
              </a:ext>
            </a:extLst>
          </p:cNvPr>
          <p:cNvSpPr/>
          <p:nvPr/>
        </p:nvSpPr>
        <p:spPr>
          <a:xfrm>
            <a:off x="8338739" y="5330611"/>
            <a:ext cx="3063145" cy="62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操作</a:t>
            </a:r>
            <a:r>
              <a:rPr lang="zh-CN" altLang="en-US" sz="14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标准：日常内容生产与分发</a:t>
            </a:r>
            <a:endParaRPr lang="en-US" altLang="zh-CN" sz="1400" dirty="0" smtClean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>
              <a:lnSpc>
                <a:spcPts val="22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时间节点：每周</a:t>
            </a:r>
            <a:endParaRPr lang="zh-CN" altLang="en-US" sz="14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1122013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527">
        <p:random/>
      </p:transition>
    </mc:Choice>
    <mc:Fallback>
      <p:transition spd="slow" advTm="552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3" grpId="0" animBg="1"/>
      <p:bldP spid="24" grpId="0"/>
      <p:bldP spid="25" grpId="0"/>
      <p:bldP spid="26" grpId="0"/>
      <p:bldP spid="28" grpId="0"/>
      <p:bldP spid="30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8226ED67-4D92-41F2-8B97-7AAA113C02C9}"/>
              </a:ext>
            </a:extLst>
          </p:cNvPr>
          <p:cNvSpPr/>
          <p:nvPr/>
        </p:nvSpPr>
        <p:spPr>
          <a:xfrm>
            <a:off x="783772" y="609601"/>
            <a:ext cx="6183086" cy="29609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B5727DB1-C3FE-4ED8-B74B-77538E87764A}"/>
              </a:ext>
            </a:extLst>
          </p:cNvPr>
          <p:cNvSpPr/>
          <p:nvPr/>
        </p:nvSpPr>
        <p:spPr>
          <a:xfrm>
            <a:off x="8011885" y="1414695"/>
            <a:ext cx="3396343" cy="5021943"/>
          </a:xfrm>
          <a:prstGeom prst="rect">
            <a:avLst/>
          </a:prstGeom>
          <a:solidFill>
            <a:srgbClr val="BF9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EC057045-4C13-421D-95C7-E6E87D4EADFA}"/>
              </a:ext>
            </a:extLst>
          </p:cNvPr>
          <p:cNvCxnSpPr/>
          <p:nvPr/>
        </p:nvCxnSpPr>
        <p:spPr>
          <a:xfrm>
            <a:off x="1074057" y="986970"/>
            <a:ext cx="1001486" cy="0"/>
          </a:xfrm>
          <a:prstGeom prst="line">
            <a:avLst/>
          </a:prstGeom>
          <a:ln>
            <a:solidFill>
              <a:srgbClr val="A312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A494BC5F-1B7F-4670-8686-0A3375A2D30B}"/>
              </a:ext>
            </a:extLst>
          </p:cNvPr>
          <p:cNvSpPr txBox="1"/>
          <p:nvPr/>
        </p:nvSpPr>
        <p:spPr>
          <a:xfrm>
            <a:off x="1023258" y="1134906"/>
            <a:ext cx="2046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300" dirty="0" smtClean="0">
                <a:solidFill>
                  <a:srgbClr val="A31216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目标</a:t>
            </a:r>
            <a:endParaRPr lang="zh-CN" altLang="en-US" sz="2400" spc="300" dirty="0">
              <a:solidFill>
                <a:srgbClr val="A31216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9936FBCC-AA83-415D-B4EF-3F6021FBE6E8}"/>
              </a:ext>
            </a:extLst>
          </p:cNvPr>
          <p:cNvSpPr/>
          <p:nvPr/>
        </p:nvSpPr>
        <p:spPr>
          <a:xfrm>
            <a:off x="955522" y="1746092"/>
            <a:ext cx="5558971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2200"/>
              </a:lnSpc>
            </a:pP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形成公司闭环服务链  </a:t>
            </a: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———   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获得更有战斗力的团队</a:t>
            </a:r>
            <a:endParaRPr lang="en-US" altLang="zh-CN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02D9BD8E-0D24-458F-A7BB-5E6496113F44}"/>
              </a:ext>
            </a:extLst>
          </p:cNvPr>
          <p:cNvGrpSpPr/>
          <p:nvPr/>
        </p:nvGrpSpPr>
        <p:grpSpPr>
          <a:xfrm>
            <a:off x="8374743" y="1806415"/>
            <a:ext cx="2893693" cy="4450915"/>
            <a:chOff x="8374743" y="1806415"/>
            <a:chExt cx="2893693" cy="4450915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B4046719-8758-4C01-8669-6CCD41C52BB1}"/>
                </a:ext>
              </a:extLst>
            </p:cNvPr>
            <p:cNvSpPr/>
            <p:nvPr/>
          </p:nvSpPr>
          <p:spPr>
            <a:xfrm>
              <a:off x="11222717" y="1806415"/>
              <a:ext cx="45719" cy="4450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9C83D02D-4BBA-4CE9-889B-D5D4A4A0A945}"/>
                </a:ext>
              </a:extLst>
            </p:cNvPr>
            <p:cNvSpPr/>
            <p:nvPr/>
          </p:nvSpPr>
          <p:spPr>
            <a:xfrm flipV="1">
              <a:off x="8374743" y="6211610"/>
              <a:ext cx="2890518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2A7814B-1D8E-40E4-962F-A421F7865D55}"/>
                </a:ext>
              </a:extLst>
            </p:cNvPr>
            <p:cNvSpPr/>
            <p:nvPr/>
          </p:nvSpPr>
          <p:spPr>
            <a:xfrm>
              <a:off x="10269125" y="1806415"/>
              <a:ext cx="986703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D44F8A47-2C56-47C6-991B-E7FA09DB63EB}"/>
              </a:ext>
            </a:extLst>
          </p:cNvPr>
          <p:cNvSpPr txBox="1"/>
          <p:nvPr/>
        </p:nvSpPr>
        <p:spPr>
          <a:xfrm>
            <a:off x="8357766" y="1238800"/>
            <a:ext cx="10554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>
                <a:solidFill>
                  <a:srgbClr val="A31216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共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10D519FE-A95F-4D55-A2E8-AC248BE2F0EF}"/>
              </a:ext>
            </a:extLst>
          </p:cNvPr>
          <p:cNvSpPr txBox="1"/>
          <p:nvPr/>
        </p:nvSpPr>
        <p:spPr>
          <a:xfrm>
            <a:off x="10160490" y="1729695"/>
            <a:ext cx="4608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>
                <a:solidFill>
                  <a:srgbClr val="A31216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赢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1AE52633-A31E-4748-AD18-101D856279D2}"/>
              </a:ext>
            </a:extLst>
          </p:cNvPr>
          <p:cNvSpPr txBox="1"/>
          <p:nvPr/>
        </p:nvSpPr>
        <p:spPr>
          <a:xfrm>
            <a:off x="10438945" y="3316573"/>
            <a:ext cx="45429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>
                <a:solidFill>
                  <a:srgbClr val="A31216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未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EFE921E8-A4ED-44A6-B318-1C304237FFE3}"/>
              </a:ext>
            </a:extLst>
          </p:cNvPr>
          <p:cNvSpPr txBox="1"/>
          <p:nvPr/>
        </p:nvSpPr>
        <p:spPr>
          <a:xfrm>
            <a:off x="8885496" y="2169824"/>
            <a:ext cx="67359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700" dirty="0">
                <a:solidFill>
                  <a:srgbClr val="A31216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来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9936FBCC-AA83-415D-B4EF-3F6021FBE6E8}"/>
              </a:ext>
            </a:extLst>
          </p:cNvPr>
          <p:cNvSpPr/>
          <p:nvPr/>
        </p:nvSpPr>
        <p:spPr>
          <a:xfrm>
            <a:off x="963991" y="2482690"/>
            <a:ext cx="5558971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2200"/>
              </a:lnSpc>
            </a:pP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携手全员打造爆品     </a:t>
            </a: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———   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提高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内部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向心力</a:t>
            </a:r>
            <a:endParaRPr lang="en-US" altLang="zh-CN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6266016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6928">
        <p:random/>
      </p:transition>
    </mc:Choice>
    <mc:Fallback>
      <p:transition spd="slow" advTm="692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10" grpId="0"/>
      <p:bldP spid="14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90149D08-4CEA-495F-B5C6-8EF946E6BB35}"/>
              </a:ext>
            </a:extLst>
          </p:cNvPr>
          <p:cNvGrpSpPr/>
          <p:nvPr/>
        </p:nvGrpSpPr>
        <p:grpSpPr>
          <a:xfrm>
            <a:off x="324875" y="284316"/>
            <a:ext cx="500625" cy="330035"/>
            <a:chOff x="324875" y="284316"/>
            <a:chExt cx="500625" cy="330035"/>
          </a:xfrm>
        </p:grpSpPr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F5A43AA4-8850-4446-BD29-CE2A10D07BE2}"/>
                </a:ext>
              </a:extLst>
            </p:cNvPr>
            <p:cNvSpPr/>
            <p:nvPr/>
          </p:nvSpPr>
          <p:spPr>
            <a:xfrm>
              <a:off x="324875" y="284316"/>
              <a:ext cx="50062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89393D44-95DF-4F84-9CB6-4AE304E71297}"/>
                </a:ext>
              </a:extLst>
            </p:cNvPr>
            <p:cNvSpPr/>
            <p:nvPr/>
          </p:nvSpPr>
          <p:spPr>
            <a:xfrm>
              <a:off x="324875" y="413856"/>
              <a:ext cx="50062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4B3FD762-E5D5-4129-97C2-444F5BA6EF26}"/>
                </a:ext>
              </a:extLst>
            </p:cNvPr>
            <p:cNvSpPr/>
            <p:nvPr/>
          </p:nvSpPr>
          <p:spPr>
            <a:xfrm>
              <a:off x="324875" y="568632"/>
              <a:ext cx="50062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EAA5196C-CC6A-408E-B120-930C73F7A22A}"/>
              </a:ext>
            </a:extLst>
          </p:cNvPr>
          <p:cNvSpPr txBox="1"/>
          <p:nvPr/>
        </p:nvSpPr>
        <p:spPr>
          <a:xfrm>
            <a:off x="2958009" y="922396"/>
            <a:ext cx="109945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8000">
                      <a:srgbClr val="B38E5B"/>
                    </a:gs>
                    <a:gs pos="27000">
                      <a:srgbClr val="E5B761"/>
                    </a:gs>
                    <a:gs pos="47808">
                      <a:srgbClr val="EBC26B"/>
                    </a:gs>
                    <a:gs pos="65000">
                      <a:srgbClr val="F4D379"/>
                    </a:gs>
                    <a:gs pos="87000">
                      <a:srgbClr val="B38E5B"/>
                    </a:gs>
                  </a:gsLst>
                  <a:lin ang="5400000" scaled="1"/>
                </a:gradFill>
                <a:effectLst/>
                <a:uLnTx/>
                <a:uFillTx/>
                <a:latin typeface="字魂49号-逍遥行书" panose="00000500000000000000" pitchFamily="2" charset="-122"/>
                <a:ea typeface="字魂49号-逍遥行书" panose="00000500000000000000" pitchFamily="2" charset="-122"/>
                <a:cs typeface="+mn-cs"/>
              </a:rPr>
              <a:t>谢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F484C7FA-C4F0-4209-B73A-B6D6BFFEE4A0}"/>
              </a:ext>
            </a:extLst>
          </p:cNvPr>
          <p:cNvSpPr txBox="1"/>
          <p:nvPr/>
        </p:nvSpPr>
        <p:spPr>
          <a:xfrm>
            <a:off x="4180038" y="925643"/>
            <a:ext cx="195438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49号-逍遥行书" panose="00000500000000000000" pitchFamily="2" charset="-122"/>
                <a:ea typeface="字魂49号-逍遥行书" panose="00000500000000000000" pitchFamily="2" charset="-122"/>
                <a:cs typeface="+mn-cs"/>
              </a:rPr>
              <a:t>谢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2072B192-7872-418C-A678-B4F5C4A9F331}"/>
              </a:ext>
            </a:extLst>
          </p:cNvPr>
          <p:cNvSpPr txBox="1"/>
          <p:nvPr/>
        </p:nvSpPr>
        <p:spPr>
          <a:xfrm>
            <a:off x="4303129" y="2218960"/>
            <a:ext cx="1329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49号-逍遥行书" panose="00000500000000000000" pitchFamily="2" charset="-122"/>
                <a:ea typeface="字魂49号-逍遥行书" panose="00000500000000000000" pitchFamily="2" charset="-122"/>
                <a:cs typeface="+mn-cs"/>
              </a:rPr>
              <a:t>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0AD59A31-B24D-430E-9906-29121CEAE9D1}"/>
              </a:ext>
            </a:extLst>
          </p:cNvPr>
          <p:cNvSpPr txBox="1"/>
          <p:nvPr/>
        </p:nvSpPr>
        <p:spPr>
          <a:xfrm rot="21121950">
            <a:off x="5014888" y="2120498"/>
            <a:ext cx="284452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49号-逍遥行书" panose="00000500000000000000" pitchFamily="2" charset="-122"/>
                <a:ea typeface="字魂49号-逍遥行书" panose="00000500000000000000" pitchFamily="2" charset="-122"/>
                <a:cs typeface="+mn-cs"/>
              </a:rPr>
              <a:t>看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0191538F-AFA6-4638-AE3A-6DFA3689D2C0}"/>
              </a:ext>
            </a:extLst>
          </p:cNvPr>
          <p:cNvGrpSpPr/>
          <p:nvPr/>
        </p:nvGrpSpPr>
        <p:grpSpPr>
          <a:xfrm>
            <a:off x="5422294" y="-482688"/>
            <a:ext cx="3454400" cy="2533859"/>
            <a:chOff x="4521200" y="-190500"/>
            <a:chExt cx="3454400" cy="2533859"/>
          </a:xfrm>
        </p:grpSpPr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9FC23586-F439-4D0F-A2DA-C2EF1A629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08635">
              <a:off x="5059523" y="1764838"/>
              <a:ext cx="541167" cy="578521"/>
            </a:xfrm>
            <a:prstGeom prst="rect">
              <a:avLst/>
            </a:prstGeom>
          </p:spPr>
        </p:pic>
        <p:sp>
          <p:nvSpPr>
            <p:cNvPr id="20" name="任意多边形: 形状 19">
              <a:extLst>
                <a:ext uri="{FF2B5EF4-FFF2-40B4-BE49-F238E27FC236}">
                  <a16:creationId xmlns="" xmlns:a16="http://schemas.microsoft.com/office/drawing/2014/main" id="{83C20A5C-950E-4136-82F3-840855EFB45D}"/>
                </a:ext>
              </a:extLst>
            </p:cNvPr>
            <p:cNvSpPr/>
            <p:nvPr/>
          </p:nvSpPr>
          <p:spPr>
            <a:xfrm>
              <a:off x="4521200" y="-190500"/>
              <a:ext cx="990809" cy="1968500"/>
            </a:xfrm>
            <a:custGeom>
              <a:avLst/>
              <a:gdLst>
                <a:gd name="connsiteX0" fmla="*/ 876300 w 990809"/>
                <a:gd name="connsiteY0" fmla="*/ 1968500 h 1968500"/>
                <a:gd name="connsiteX1" fmla="*/ 914400 w 990809"/>
                <a:gd name="connsiteY1" fmla="*/ 812800 h 1968500"/>
                <a:gd name="connsiteX2" fmla="*/ 0 w 990809"/>
                <a:gd name="connsiteY2" fmla="*/ 0 h 196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0809" h="1968500">
                  <a:moveTo>
                    <a:pt x="876300" y="1968500"/>
                  </a:moveTo>
                  <a:cubicBezTo>
                    <a:pt x="968375" y="1554691"/>
                    <a:pt x="1060450" y="1140883"/>
                    <a:pt x="914400" y="812800"/>
                  </a:cubicBezTo>
                  <a:cubicBezTo>
                    <a:pt x="768350" y="484717"/>
                    <a:pt x="384175" y="242358"/>
                    <a:pt x="0" y="0"/>
                  </a:cubicBezTo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="" xmlns:a16="http://schemas.microsoft.com/office/drawing/2014/main" id="{BE61B5D5-30E8-48B4-8492-394C7C9E7A77}"/>
                </a:ext>
              </a:extLst>
            </p:cNvPr>
            <p:cNvSpPr/>
            <p:nvPr/>
          </p:nvSpPr>
          <p:spPr>
            <a:xfrm>
              <a:off x="5384800" y="820084"/>
              <a:ext cx="2590800" cy="970616"/>
            </a:xfrm>
            <a:custGeom>
              <a:avLst/>
              <a:gdLst>
                <a:gd name="connsiteX0" fmla="*/ 0 w 2590800"/>
                <a:gd name="connsiteY0" fmla="*/ 970616 h 970616"/>
                <a:gd name="connsiteX1" fmla="*/ 914400 w 2590800"/>
                <a:gd name="connsiteY1" fmla="*/ 18116 h 970616"/>
                <a:gd name="connsiteX2" fmla="*/ 2590800 w 2590800"/>
                <a:gd name="connsiteY2" fmla="*/ 437216 h 97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0800" h="970616">
                  <a:moveTo>
                    <a:pt x="0" y="970616"/>
                  </a:moveTo>
                  <a:cubicBezTo>
                    <a:pt x="241300" y="538816"/>
                    <a:pt x="482600" y="107016"/>
                    <a:pt x="914400" y="18116"/>
                  </a:cubicBezTo>
                  <a:cubicBezTo>
                    <a:pt x="1346200" y="-70784"/>
                    <a:pt x="1968500" y="183216"/>
                    <a:pt x="2590800" y="437216"/>
                  </a:cubicBezTo>
                </a:path>
              </a:pathLst>
            </a:custGeom>
            <a:noFill/>
            <a:ln w="6350" cap="rnd">
              <a:gradFill flip="none" rotWithShape="1">
                <a:gsLst>
                  <a:gs pos="0">
                    <a:schemeClr val="bg1"/>
                  </a:gs>
                  <a:gs pos="70000">
                    <a:srgbClr val="FFFFFF">
                      <a:alpha val="34000"/>
                    </a:srgbClr>
                  </a:gs>
                  <a:gs pos="100000">
                    <a:schemeClr val="bg1">
                      <a:alpha val="9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F04C275A-302A-4F83-A7CB-3ACCC939CB5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149" y="1681684"/>
            <a:ext cx="622832" cy="63691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88A84E08-209E-45DA-A329-BD1CDF24D70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477" y="1931760"/>
            <a:ext cx="330200" cy="35156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5374AA85-AA03-455F-8906-F1A41AA0B8C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926" y="1762266"/>
            <a:ext cx="182314" cy="194111"/>
          </a:xfrm>
          <a:prstGeom prst="rect">
            <a:avLst/>
          </a:prstGeom>
        </p:spPr>
      </p:pic>
      <p:sp>
        <p:nvSpPr>
          <p:cNvPr id="46" name="文本框 45">
            <a:extLst>
              <a:ext uri="{FF2B5EF4-FFF2-40B4-BE49-F238E27FC236}">
                <a16:creationId xmlns="" xmlns:a16="http://schemas.microsoft.com/office/drawing/2014/main" id="{44C44C05-4E3B-4D99-9A34-03C6182777A7}"/>
              </a:ext>
            </a:extLst>
          </p:cNvPr>
          <p:cNvSpPr txBox="1"/>
          <p:nvPr/>
        </p:nvSpPr>
        <p:spPr>
          <a:xfrm>
            <a:off x="3926677" y="5511405"/>
            <a:ext cx="2944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alpha val="76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北京城市联盟科技有限公司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76000"/>
                </a:prst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32" name="图片 31" descr="city黑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6360" y="5042483"/>
            <a:ext cx="1228287" cy="1228287"/>
          </a:xfrm>
          <a:prstGeom prst="rect">
            <a:avLst/>
          </a:prstGeom>
        </p:spPr>
      </p:pic>
      <p:sp>
        <p:nvSpPr>
          <p:cNvPr id="33" name="文本框 33">
            <a:extLst>
              <a:ext uri="{FF2B5EF4-FFF2-40B4-BE49-F238E27FC236}">
                <a16:creationId xmlns="" xmlns:a16="http://schemas.microsoft.com/office/drawing/2014/main" id="{29B52B91-E32D-4C71-B5ED-4FD56976816F}"/>
              </a:ext>
            </a:extLst>
          </p:cNvPr>
          <p:cNvSpPr txBox="1"/>
          <p:nvPr/>
        </p:nvSpPr>
        <p:spPr>
          <a:xfrm>
            <a:off x="2993297" y="4677310"/>
            <a:ext cx="4840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spc="300" dirty="0" smtClean="0">
                <a:solidFill>
                  <a:schemeClr val="bg1"/>
                </a:solidFill>
                <a:latin typeface="中山行书百年纪念版" pitchFamily="49" charset="-122"/>
                <a:ea typeface="中山行书百年纪念版" pitchFamily="49" charset="-122"/>
              </a:rPr>
              <a:t>私域视界  启航未来</a:t>
            </a:r>
            <a:endParaRPr lang="zh-CN" altLang="en-US" sz="3200" spc="300" dirty="0">
              <a:solidFill>
                <a:schemeClr val="bg1"/>
              </a:solidFill>
              <a:latin typeface="中山行书百年纪念版" pitchFamily="49" charset="-122"/>
              <a:ea typeface="中山行书百年纪念版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658377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7981">
        <p:random/>
      </p:transition>
    </mc:Choice>
    <mc:Fallback>
      <p:transition spd="slow" advTm="798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CA4A0CC0-651E-43F2-900D-DD3BE0C6AB5C}"/>
              </a:ext>
            </a:extLst>
          </p:cNvPr>
          <p:cNvGrpSpPr/>
          <p:nvPr/>
        </p:nvGrpSpPr>
        <p:grpSpPr>
          <a:xfrm>
            <a:off x="3679537" y="1505723"/>
            <a:ext cx="4832926" cy="4849357"/>
            <a:chOff x="3673763" y="1522154"/>
            <a:chExt cx="4832926" cy="4849357"/>
          </a:xfrm>
        </p:grpSpPr>
        <p:sp>
          <p:nvSpPr>
            <p:cNvPr id="5" name="圆: 空心 4">
              <a:extLst>
                <a:ext uri="{FF2B5EF4-FFF2-40B4-BE49-F238E27FC236}">
                  <a16:creationId xmlns="" xmlns:a16="http://schemas.microsoft.com/office/drawing/2014/main" id="{64C90491-3CCC-47CF-8E9C-C3E5C1002B2E}"/>
                </a:ext>
              </a:extLst>
            </p:cNvPr>
            <p:cNvSpPr/>
            <p:nvPr/>
          </p:nvSpPr>
          <p:spPr>
            <a:xfrm>
              <a:off x="3673763" y="1522154"/>
              <a:ext cx="4832926" cy="4832926"/>
            </a:xfrm>
            <a:prstGeom prst="donut">
              <a:avLst/>
            </a:prstGeom>
            <a:blipFill>
              <a:blip r:embed="rId4" cstate="email"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圆: 空心 5">
              <a:extLst>
                <a:ext uri="{FF2B5EF4-FFF2-40B4-BE49-F238E27FC236}">
                  <a16:creationId xmlns="" xmlns:a16="http://schemas.microsoft.com/office/drawing/2014/main" id="{1BBBC02C-DB63-45D7-9A29-42B443244416}"/>
                </a:ext>
              </a:extLst>
            </p:cNvPr>
            <p:cNvSpPr/>
            <p:nvPr/>
          </p:nvSpPr>
          <p:spPr>
            <a:xfrm>
              <a:off x="3673763" y="1538585"/>
              <a:ext cx="4832926" cy="4832926"/>
            </a:xfrm>
            <a:prstGeom prst="donut">
              <a:avLst/>
            </a:prstGeom>
            <a:solidFill>
              <a:srgbClr val="A31216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C35C047F-9383-4BA6-BECD-358B8AB05956}"/>
              </a:ext>
            </a:extLst>
          </p:cNvPr>
          <p:cNvSpPr/>
          <p:nvPr/>
        </p:nvSpPr>
        <p:spPr>
          <a:xfrm>
            <a:off x="0" y="0"/>
            <a:ext cx="12192000" cy="3357563"/>
          </a:xfrm>
          <a:prstGeom prst="rect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50CBCCE2-1C00-45B6-A40A-0AA0AB3F4EE9}"/>
              </a:ext>
            </a:extLst>
          </p:cNvPr>
          <p:cNvSpPr txBox="1"/>
          <p:nvPr/>
        </p:nvSpPr>
        <p:spPr>
          <a:xfrm>
            <a:off x="5227320" y="498097"/>
            <a:ext cx="1737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spc="3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目 录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27509A8C-5821-4DA1-A1E6-D315DC6EEBC5}"/>
              </a:ext>
            </a:extLst>
          </p:cNvPr>
          <p:cNvSpPr txBox="1"/>
          <p:nvPr/>
        </p:nvSpPr>
        <p:spPr>
          <a:xfrm>
            <a:off x="5321363" y="1304626"/>
            <a:ext cx="1649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CONTENTS</a:t>
            </a:r>
            <a:endParaRPr lang="zh-CN" altLang="en-US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FF290D3D-86E7-449E-8C5D-4A0BD7D126FF}"/>
              </a:ext>
            </a:extLst>
          </p:cNvPr>
          <p:cNvSpPr txBox="1"/>
          <p:nvPr/>
        </p:nvSpPr>
        <p:spPr>
          <a:xfrm>
            <a:off x="5227320" y="3334078"/>
            <a:ext cx="579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A31216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总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61C0211D-F81A-4C90-9E24-638882DEB8A4}"/>
              </a:ext>
            </a:extLst>
          </p:cNvPr>
          <p:cNvSpPr txBox="1"/>
          <p:nvPr/>
        </p:nvSpPr>
        <p:spPr>
          <a:xfrm>
            <a:off x="6385560" y="3323273"/>
            <a:ext cx="579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A31216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A65BE696-32EC-49E8-ACF7-3B3A5DE6F949}"/>
              </a:ext>
            </a:extLst>
          </p:cNvPr>
          <p:cNvSpPr txBox="1"/>
          <p:nvPr/>
        </p:nvSpPr>
        <p:spPr>
          <a:xfrm>
            <a:off x="5227320" y="4101094"/>
            <a:ext cx="579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A31216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开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04BE1CE3-54B4-4EA2-96C3-1E3A51E9DD12}"/>
              </a:ext>
            </a:extLst>
          </p:cNvPr>
          <p:cNvSpPr txBox="1"/>
          <p:nvPr/>
        </p:nvSpPr>
        <p:spPr>
          <a:xfrm>
            <a:off x="6385560" y="4090289"/>
            <a:ext cx="579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A31216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拓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6A50F0B4-31B6-490A-A781-EFE0AF9CFB92}"/>
              </a:ext>
            </a:extLst>
          </p:cNvPr>
          <p:cNvSpPr txBox="1"/>
          <p:nvPr/>
        </p:nvSpPr>
        <p:spPr>
          <a:xfrm>
            <a:off x="1303079" y="1643242"/>
            <a:ext cx="579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dirty="0">
                <a:gradFill>
                  <a:gsLst>
                    <a:gs pos="92000">
                      <a:srgbClr val="DCA95A"/>
                    </a:gs>
                    <a:gs pos="16000">
                      <a:srgbClr val="D29A52"/>
                    </a:gs>
                    <a:gs pos="27000">
                      <a:srgbClr val="E5B761"/>
                    </a:gs>
                    <a:gs pos="49000">
                      <a:srgbClr val="F4D379"/>
                    </a:gs>
                    <a:gs pos="69000">
                      <a:srgbClr val="EACF87"/>
                    </a:gs>
                  </a:gsLst>
                  <a:lin ang="5400000" scaled="1"/>
                </a:gra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总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A67261E8-DC94-4598-A13E-28F2518EAF2B}"/>
              </a:ext>
            </a:extLst>
          </p:cNvPr>
          <p:cNvSpPr txBox="1"/>
          <p:nvPr/>
        </p:nvSpPr>
        <p:spPr>
          <a:xfrm>
            <a:off x="2264642" y="2049066"/>
            <a:ext cx="2846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400" dirty="0" smtClean="0">
                <a:solidFill>
                  <a:schemeClr val="bg1"/>
                </a:solidFill>
              </a:rPr>
              <a:t>市场背景</a:t>
            </a:r>
            <a:endParaRPr lang="zh-CN" altLang="en-US" sz="2800" spc="400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21828299-A0D9-40E9-9A3E-756F8277BC79}"/>
              </a:ext>
            </a:extLst>
          </p:cNvPr>
          <p:cNvSpPr txBox="1"/>
          <p:nvPr/>
        </p:nvSpPr>
        <p:spPr>
          <a:xfrm>
            <a:off x="7339215" y="1607710"/>
            <a:ext cx="579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dirty="0">
                <a:gradFill>
                  <a:gsLst>
                    <a:gs pos="92000">
                      <a:srgbClr val="DCA95A"/>
                    </a:gs>
                    <a:gs pos="16000">
                      <a:srgbClr val="D29A52"/>
                    </a:gs>
                    <a:gs pos="27000">
                      <a:srgbClr val="E5B761"/>
                    </a:gs>
                    <a:gs pos="49000">
                      <a:srgbClr val="F4D379"/>
                    </a:gs>
                    <a:gs pos="69000">
                      <a:srgbClr val="EACF87"/>
                    </a:gs>
                  </a:gsLst>
                  <a:lin ang="5400000" scaled="1"/>
                </a:gra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05180ACA-0EC5-4C2D-BE7D-A3341F28636E}"/>
              </a:ext>
            </a:extLst>
          </p:cNvPr>
          <p:cNvSpPr txBox="1"/>
          <p:nvPr/>
        </p:nvSpPr>
        <p:spPr>
          <a:xfrm>
            <a:off x="8300778" y="2013534"/>
            <a:ext cx="2846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400" dirty="0" smtClean="0">
                <a:solidFill>
                  <a:schemeClr val="bg1"/>
                </a:solidFill>
              </a:rPr>
              <a:t>产品理念</a:t>
            </a:r>
            <a:endParaRPr lang="zh-CN" altLang="en-US" sz="2800" spc="400" dirty="0">
              <a:solidFill>
                <a:schemeClr val="bg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065D9F57-1C64-4014-ACC3-DBAE92E6FCCB}"/>
              </a:ext>
            </a:extLst>
          </p:cNvPr>
          <p:cNvSpPr txBox="1"/>
          <p:nvPr/>
        </p:nvSpPr>
        <p:spPr>
          <a:xfrm>
            <a:off x="439379" y="4150429"/>
            <a:ext cx="579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800">
                <a:solidFill>
                  <a:schemeClr val="bg1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defRPr>
            </a:lvl1pPr>
          </a:lstStyle>
          <a:p>
            <a:r>
              <a:rPr lang="zh-CN" altLang="en-US" dirty="0">
                <a:solidFill>
                  <a:srgbClr val="A31216"/>
                </a:solidFill>
              </a:rPr>
              <a:t>开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63E28AAF-358D-4140-B8FF-B62C53F9321C}"/>
              </a:ext>
            </a:extLst>
          </p:cNvPr>
          <p:cNvSpPr txBox="1"/>
          <p:nvPr/>
        </p:nvSpPr>
        <p:spPr>
          <a:xfrm>
            <a:off x="1134847" y="4505204"/>
            <a:ext cx="2846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落地实现</a:t>
            </a:r>
            <a:endParaRPr lang="zh-CN" altLang="en-US" sz="2800" spc="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9D32332E-5871-43BC-9CA2-C6148D369F00}"/>
              </a:ext>
            </a:extLst>
          </p:cNvPr>
          <p:cNvSpPr txBox="1"/>
          <p:nvPr/>
        </p:nvSpPr>
        <p:spPr>
          <a:xfrm>
            <a:off x="8876625" y="4127569"/>
            <a:ext cx="579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800">
                <a:solidFill>
                  <a:schemeClr val="bg1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defRPr>
            </a:lvl1pPr>
          </a:lstStyle>
          <a:p>
            <a:r>
              <a:rPr lang="zh-CN" altLang="en-US" dirty="0">
                <a:solidFill>
                  <a:srgbClr val="A31216"/>
                </a:solidFill>
              </a:rPr>
              <a:t>拓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04B86019-2FA4-4DE9-80DF-7F4B967E2AD7}"/>
              </a:ext>
            </a:extLst>
          </p:cNvPr>
          <p:cNvSpPr txBox="1"/>
          <p:nvPr/>
        </p:nvSpPr>
        <p:spPr>
          <a:xfrm>
            <a:off x="9594953" y="4505204"/>
            <a:ext cx="2846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执行路径</a:t>
            </a:r>
            <a:endParaRPr lang="zh-CN" altLang="en-US" sz="2800" spc="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5302582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7588">
        <p:random/>
      </p:transition>
    </mc:Choice>
    <mc:Fallback>
      <p:transition spd="slow" advTm="75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8" grpId="0"/>
      <p:bldP spid="19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04A632D4-D1A4-4D74-A4DC-3FB493CF2AC3}"/>
              </a:ext>
            </a:extLst>
          </p:cNvPr>
          <p:cNvSpPr txBox="1"/>
          <p:nvPr/>
        </p:nvSpPr>
        <p:spPr>
          <a:xfrm>
            <a:off x="6782373" y="721141"/>
            <a:ext cx="138368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9900" dirty="0">
                <a:gradFill>
                  <a:gsLst>
                    <a:gs pos="92000">
                      <a:srgbClr val="DCA95A"/>
                    </a:gs>
                    <a:gs pos="16000">
                      <a:srgbClr val="D29A52"/>
                    </a:gs>
                    <a:gs pos="27000">
                      <a:srgbClr val="E5B761"/>
                    </a:gs>
                    <a:gs pos="49000">
                      <a:srgbClr val="F4D379"/>
                    </a:gs>
                    <a:gs pos="69000">
                      <a:srgbClr val="EACF87"/>
                    </a:gs>
                  </a:gsLst>
                  <a:lin ang="5400000" scaled="1"/>
                </a:gra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第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8DC3C171-41AE-44D9-98C9-F7425E6BE0D2}"/>
              </a:ext>
            </a:extLst>
          </p:cNvPr>
          <p:cNvSpPr txBox="1"/>
          <p:nvPr/>
        </p:nvSpPr>
        <p:spPr>
          <a:xfrm>
            <a:off x="8042270" y="741125"/>
            <a:ext cx="12134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>
                <a:solidFill>
                  <a:schemeClr val="bg1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壹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96F5799E-1F5E-47D3-95D5-B1C315312A62}"/>
              </a:ext>
            </a:extLst>
          </p:cNvPr>
          <p:cNvSpPr txBox="1"/>
          <p:nvPr/>
        </p:nvSpPr>
        <p:spPr>
          <a:xfrm>
            <a:off x="8671442" y="2013803"/>
            <a:ext cx="8259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500">
                <a:solidFill>
                  <a:schemeClr val="bg1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defRPr>
            </a:lvl1pPr>
          </a:lstStyle>
          <a:p>
            <a:r>
              <a:rPr lang="zh-CN" altLang="en-US" dirty="0"/>
              <a:t>章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BE1995A1-5FE1-4F0F-8918-8024FCBF1C5A}"/>
              </a:ext>
            </a:extLst>
          </p:cNvPr>
          <p:cNvGrpSpPr/>
          <p:nvPr/>
        </p:nvGrpSpPr>
        <p:grpSpPr>
          <a:xfrm>
            <a:off x="9238779" y="4523446"/>
            <a:ext cx="4041729" cy="6731523"/>
            <a:chOff x="9238779" y="4523446"/>
            <a:chExt cx="4041729" cy="6731523"/>
          </a:xfrm>
        </p:grpSpPr>
        <p:sp>
          <p:nvSpPr>
            <p:cNvPr id="10" name="椭圆 9">
              <a:extLst>
                <a:ext uri="{FF2B5EF4-FFF2-40B4-BE49-F238E27FC236}">
                  <a16:creationId xmlns="" xmlns:a16="http://schemas.microsoft.com/office/drawing/2014/main" id="{1F617556-618B-4CFD-9208-500826A69A3B}"/>
                </a:ext>
              </a:extLst>
            </p:cNvPr>
            <p:cNvSpPr/>
            <p:nvPr/>
          </p:nvSpPr>
          <p:spPr>
            <a:xfrm rot="650947">
              <a:off x="10119158" y="4523446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="" xmlns:a16="http://schemas.microsoft.com/office/drawing/2014/main" id="{D6DB0C69-AC98-4294-9898-4A3A44CB9426}"/>
                </a:ext>
              </a:extLst>
            </p:cNvPr>
            <p:cNvSpPr/>
            <p:nvPr/>
          </p:nvSpPr>
          <p:spPr>
            <a:xfrm rot="650947">
              <a:off x="9972429" y="4853482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="" xmlns:a16="http://schemas.microsoft.com/office/drawing/2014/main" id="{C4A6F98E-4644-41A1-924A-A32F2BFD7B93}"/>
                </a:ext>
              </a:extLst>
            </p:cNvPr>
            <p:cNvSpPr/>
            <p:nvPr/>
          </p:nvSpPr>
          <p:spPr>
            <a:xfrm rot="650947">
              <a:off x="9825699" y="5189565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="" xmlns:a16="http://schemas.microsoft.com/office/drawing/2014/main" id="{9DA7E296-1B6C-4E23-BBEE-30DF18FDFF2E}"/>
                </a:ext>
              </a:extLst>
            </p:cNvPr>
            <p:cNvSpPr/>
            <p:nvPr/>
          </p:nvSpPr>
          <p:spPr>
            <a:xfrm rot="650947">
              <a:off x="9678969" y="5549040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="" xmlns:a16="http://schemas.microsoft.com/office/drawing/2014/main" id="{348CF6D4-FFB4-4EC2-B43D-002DBFF8365C}"/>
                </a:ext>
              </a:extLst>
            </p:cNvPr>
            <p:cNvSpPr/>
            <p:nvPr/>
          </p:nvSpPr>
          <p:spPr>
            <a:xfrm rot="650947">
              <a:off x="9532239" y="5946919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="" xmlns:a16="http://schemas.microsoft.com/office/drawing/2014/main" id="{FF2D54E1-14EE-4A5E-A5B2-FF82BA970120}"/>
                </a:ext>
              </a:extLst>
            </p:cNvPr>
            <p:cNvSpPr/>
            <p:nvPr/>
          </p:nvSpPr>
          <p:spPr>
            <a:xfrm rot="650947">
              <a:off x="9385509" y="6283873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="" xmlns:a16="http://schemas.microsoft.com/office/drawing/2014/main" id="{D39F639E-F9A7-4087-B490-760AD98187B3}"/>
                </a:ext>
              </a:extLst>
            </p:cNvPr>
            <p:cNvSpPr/>
            <p:nvPr/>
          </p:nvSpPr>
          <p:spPr>
            <a:xfrm rot="650947">
              <a:off x="9238779" y="6847479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2F935658-3D6A-4AD6-8861-8A67C8397F33}"/>
              </a:ext>
            </a:extLst>
          </p:cNvPr>
          <p:cNvSpPr txBox="1"/>
          <p:nvPr/>
        </p:nvSpPr>
        <p:spPr>
          <a:xfrm>
            <a:off x="6024211" y="4230138"/>
            <a:ext cx="4505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spc="6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市场背景</a:t>
            </a:r>
            <a:endParaRPr lang="zh-CN" altLang="en-US" sz="4800" spc="6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061B3896-D1BF-4D47-8F4E-E6CD06D398C6}"/>
              </a:ext>
            </a:extLst>
          </p:cNvPr>
          <p:cNvGrpSpPr/>
          <p:nvPr/>
        </p:nvGrpSpPr>
        <p:grpSpPr>
          <a:xfrm>
            <a:off x="8757143" y="-473495"/>
            <a:ext cx="3454400" cy="2533859"/>
            <a:chOff x="4521200" y="-190500"/>
            <a:chExt cx="3454400" cy="2533859"/>
          </a:xfrm>
        </p:grpSpPr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604FF3A8-B294-4465-9F64-026C36791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08635">
              <a:off x="5059523" y="1764838"/>
              <a:ext cx="541167" cy="578521"/>
            </a:xfrm>
            <a:prstGeom prst="rect">
              <a:avLst/>
            </a:prstGeom>
          </p:spPr>
        </p:pic>
        <p:sp>
          <p:nvSpPr>
            <p:cNvPr id="22" name="任意多边形: 形状 21">
              <a:extLst>
                <a:ext uri="{FF2B5EF4-FFF2-40B4-BE49-F238E27FC236}">
                  <a16:creationId xmlns="" xmlns:a16="http://schemas.microsoft.com/office/drawing/2014/main" id="{1F383B39-653D-4CDF-83DC-6D1F15CD1191}"/>
                </a:ext>
              </a:extLst>
            </p:cNvPr>
            <p:cNvSpPr/>
            <p:nvPr/>
          </p:nvSpPr>
          <p:spPr>
            <a:xfrm>
              <a:off x="4521200" y="-190500"/>
              <a:ext cx="990809" cy="1968500"/>
            </a:xfrm>
            <a:custGeom>
              <a:avLst/>
              <a:gdLst>
                <a:gd name="connsiteX0" fmla="*/ 876300 w 990809"/>
                <a:gd name="connsiteY0" fmla="*/ 1968500 h 1968500"/>
                <a:gd name="connsiteX1" fmla="*/ 914400 w 990809"/>
                <a:gd name="connsiteY1" fmla="*/ 812800 h 1968500"/>
                <a:gd name="connsiteX2" fmla="*/ 0 w 990809"/>
                <a:gd name="connsiteY2" fmla="*/ 0 h 196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0809" h="1968500">
                  <a:moveTo>
                    <a:pt x="876300" y="1968500"/>
                  </a:moveTo>
                  <a:cubicBezTo>
                    <a:pt x="968375" y="1554691"/>
                    <a:pt x="1060450" y="1140883"/>
                    <a:pt x="914400" y="812800"/>
                  </a:cubicBezTo>
                  <a:cubicBezTo>
                    <a:pt x="768350" y="484717"/>
                    <a:pt x="384175" y="242358"/>
                    <a:pt x="0" y="0"/>
                  </a:cubicBezTo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="" xmlns:a16="http://schemas.microsoft.com/office/drawing/2014/main" id="{7C8DA0B3-4DDC-4C08-9422-DB062557900C}"/>
                </a:ext>
              </a:extLst>
            </p:cNvPr>
            <p:cNvSpPr/>
            <p:nvPr/>
          </p:nvSpPr>
          <p:spPr>
            <a:xfrm>
              <a:off x="5384800" y="820084"/>
              <a:ext cx="2590800" cy="970616"/>
            </a:xfrm>
            <a:custGeom>
              <a:avLst/>
              <a:gdLst>
                <a:gd name="connsiteX0" fmla="*/ 0 w 2590800"/>
                <a:gd name="connsiteY0" fmla="*/ 970616 h 970616"/>
                <a:gd name="connsiteX1" fmla="*/ 914400 w 2590800"/>
                <a:gd name="connsiteY1" fmla="*/ 18116 h 970616"/>
                <a:gd name="connsiteX2" fmla="*/ 2590800 w 2590800"/>
                <a:gd name="connsiteY2" fmla="*/ 437216 h 97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0800" h="970616">
                  <a:moveTo>
                    <a:pt x="0" y="970616"/>
                  </a:moveTo>
                  <a:cubicBezTo>
                    <a:pt x="241300" y="538816"/>
                    <a:pt x="482600" y="107016"/>
                    <a:pt x="914400" y="18116"/>
                  </a:cubicBezTo>
                  <a:cubicBezTo>
                    <a:pt x="1346200" y="-70784"/>
                    <a:pt x="1968500" y="183216"/>
                    <a:pt x="2590800" y="437216"/>
                  </a:cubicBezTo>
                </a:path>
              </a:pathLst>
            </a:custGeom>
            <a:noFill/>
            <a:ln w="6350" cap="rnd">
              <a:gradFill flip="none" rotWithShape="1">
                <a:gsLst>
                  <a:gs pos="0">
                    <a:schemeClr val="bg1"/>
                  </a:gs>
                  <a:gs pos="70000">
                    <a:srgbClr val="FFFFFF">
                      <a:alpha val="34000"/>
                    </a:srgbClr>
                  </a:gs>
                  <a:gs pos="100000">
                    <a:schemeClr val="bg1">
                      <a:alpha val="9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13698110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4226">
        <p:random/>
      </p:transition>
    </mc:Choice>
    <mc:Fallback>
      <p:transition spd="slow" advTm="422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20200805203726175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45959" y="3372373"/>
            <a:ext cx="2243714" cy="1497435"/>
          </a:xfrm>
          <a:prstGeom prst="rect">
            <a:avLst/>
          </a:prstGeom>
        </p:spPr>
      </p:pic>
      <p:pic>
        <p:nvPicPr>
          <p:cNvPr id="20" name="图片 19" descr="120200805203726175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3891" y="1132512"/>
            <a:ext cx="2431913" cy="162303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D8315B69-7588-4AA2-84B3-3D2DA5D57E15}"/>
              </a:ext>
            </a:extLst>
          </p:cNvPr>
          <p:cNvSpPr txBox="1"/>
          <p:nvPr/>
        </p:nvSpPr>
        <p:spPr>
          <a:xfrm>
            <a:off x="2390087" y="3764244"/>
            <a:ext cx="686321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IP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打造    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—— 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短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视频、直播</a:t>
            </a:r>
            <a:endParaRPr lang="en-US" altLang="zh-CN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>
              <a:lnSpc>
                <a:spcPts val="2200"/>
              </a:lnSpc>
            </a:pPr>
            <a:endParaRPr lang="en-US" altLang="zh-CN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>
              <a:lnSpc>
                <a:spcPts val="2200"/>
              </a:lnSpc>
            </a:pPr>
            <a:endParaRPr lang="en-US" altLang="zh-CN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>
              <a:lnSpc>
                <a:spcPts val="2200"/>
              </a:lnSpc>
            </a:pPr>
            <a:endParaRPr lang="en-US" altLang="zh-CN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>
              <a:lnSpc>
                <a:spcPts val="2200"/>
              </a:lnSpc>
            </a:pP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内容时代 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—— 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新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国潮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=</a:t>
            </a:r>
            <a:r>
              <a:rPr lang="zh-CN" altLang="en-US" sz="2400" b="1" dirty="0" smtClean="0">
                <a:solidFill>
                  <a:srgbClr val="FF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内容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+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商品</a:t>
            </a:r>
            <a:endParaRPr lang="en-US" altLang="zh-CN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>
              <a:lnSpc>
                <a:spcPts val="2200"/>
              </a:lnSpc>
            </a:pP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                     </a:t>
            </a:r>
            <a:endParaRPr lang="en-US" altLang="zh-CN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>
              <a:lnSpc>
                <a:spcPts val="2200"/>
              </a:lnSpc>
            </a:pP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                       剧本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杀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=</a:t>
            </a:r>
            <a:r>
              <a:rPr lang="zh-CN" altLang="en-US" sz="2400" b="1" dirty="0" smtClean="0">
                <a:solidFill>
                  <a:srgbClr val="FF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内容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+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实体</a:t>
            </a:r>
            <a:endParaRPr lang="en-US" altLang="zh-CN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>
              <a:lnSpc>
                <a:spcPts val="2200"/>
              </a:lnSpc>
            </a:pP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                     </a:t>
            </a:r>
            <a:endParaRPr lang="en-US" altLang="zh-CN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>
              <a:lnSpc>
                <a:spcPts val="2200"/>
              </a:lnSpc>
            </a:pP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                       元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宇宙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=</a:t>
            </a:r>
            <a:r>
              <a:rPr lang="zh-CN" altLang="en-US" sz="2400" b="1" dirty="0" smtClean="0">
                <a:solidFill>
                  <a:srgbClr val="FF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内容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+VR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616CE7C4-A86B-4A1C-A22F-7C562F5BF8E0}"/>
              </a:ext>
            </a:extLst>
          </p:cNvPr>
          <p:cNvSpPr/>
          <p:nvPr/>
        </p:nvSpPr>
        <p:spPr>
          <a:xfrm>
            <a:off x="324875" y="284316"/>
            <a:ext cx="50062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0EDD4CC1-9666-4214-AE27-D2134C1BD783}"/>
              </a:ext>
            </a:extLst>
          </p:cNvPr>
          <p:cNvSpPr/>
          <p:nvPr/>
        </p:nvSpPr>
        <p:spPr>
          <a:xfrm>
            <a:off x="324875" y="413856"/>
            <a:ext cx="50062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7632C677-9F32-48E0-AD9B-0FCE0031A8FF}"/>
              </a:ext>
            </a:extLst>
          </p:cNvPr>
          <p:cNvSpPr/>
          <p:nvPr/>
        </p:nvSpPr>
        <p:spPr>
          <a:xfrm>
            <a:off x="324875" y="568632"/>
            <a:ext cx="50062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1202007222059544420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63514" y="5209563"/>
            <a:ext cx="2267047" cy="1530391"/>
          </a:xfrm>
          <a:prstGeom prst="rect">
            <a:avLst/>
          </a:prstGeom>
        </p:spPr>
      </p:pic>
      <p:pic>
        <p:nvPicPr>
          <p:cNvPr id="25" name="图片 24" descr="605065b6614e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955077" y="3607267"/>
            <a:ext cx="1856622" cy="2785195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="" xmlns:a16="http://schemas.microsoft.com/office/drawing/2014/main" id="{A8DC444D-CBF7-4FFB-B5FF-D99147CE6AFF}"/>
              </a:ext>
            </a:extLst>
          </p:cNvPr>
          <p:cNvGrpSpPr/>
          <p:nvPr/>
        </p:nvGrpSpPr>
        <p:grpSpPr>
          <a:xfrm>
            <a:off x="0" y="0"/>
            <a:ext cx="12192000" cy="3033485"/>
            <a:chOff x="0" y="0"/>
            <a:chExt cx="12192000" cy="3033485"/>
          </a:xfrm>
        </p:grpSpPr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124BD9FD-76AC-4991-8B61-7D8DEF336AE8}"/>
                </a:ext>
              </a:extLst>
            </p:cNvPr>
            <p:cNvSpPr/>
            <p:nvPr/>
          </p:nvSpPr>
          <p:spPr>
            <a:xfrm>
              <a:off x="0" y="0"/>
              <a:ext cx="12192000" cy="3033485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C87ADC04-3DF8-430D-9D59-622A37E7B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3033485"/>
            </a:xfrm>
            <a:prstGeom prst="rect">
              <a:avLst/>
            </a:prstGeom>
          </p:spPr>
        </p:pic>
      </p:grp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777DAD09-17B0-403F-8013-9B9D48093EBA}"/>
              </a:ext>
            </a:extLst>
          </p:cNvPr>
          <p:cNvSpPr/>
          <p:nvPr/>
        </p:nvSpPr>
        <p:spPr>
          <a:xfrm>
            <a:off x="2380058" y="2526710"/>
            <a:ext cx="7200170" cy="837276"/>
          </a:xfrm>
          <a:prstGeom prst="rect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C6A8CD90-CE2A-41CF-BF72-C870C637FD03}"/>
              </a:ext>
            </a:extLst>
          </p:cNvPr>
          <p:cNvSpPr txBox="1"/>
          <p:nvPr/>
        </p:nvSpPr>
        <p:spPr>
          <a:xfrm>
            <a:off x="3014888" y="2491412"/>
            <a:ext cx="5550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spc="200" dirty="0" smtClean="0">
                <a:gradFill>
                  <a:gsLst>
                    <a:gs pos="92000">
                      <a:srgbClr val="DCA95A"/>
                    </a:gs>
                    <a:gs pos="16000">
                      <a:srgbClr val="D29A52"/>
                    </a:gs>
                    <a:gs pos="27000">
                      <a:srgbClr val="E5B761"/>
                    </a:gs>
                    <a:gs pos="49000">
                      <a:srgbClr val="F4D379"/>
                    </a:gs>
                    <a:gs pos="69000">
                      <a:srgbClr val="EACF87"/>
                    </a:gs>
                  </a:gsLst>
                  <a:lin ang="5400000" scaled="1"/>
                </a:gradFill>
                <a:latin typeface="汉仪许静行楷W" pitchFamily="18" charset="-122"/>
                <a:ea typeface="汉仪许静行楷W" pitchFamily="18" charset="-122"/>
              </a:rPr>
              <a:t>市场新风口</a:t>
            </a:r>
            <a:endParaRPr lang="zh-CN" altLang="en-US" sz="4400" spc="200" dirty="0">
              <a:gradFill>
                <a:gsLst>
                  <a:gs pos="92000">
                    <a:srgbClr val="DCA95A"/>
                  </a:gs>
                  <a:gs pos="16000">
                    <a:srgbClr val="D29A52"/>
                  </a:gs>
                  <a:gs pos="27000">
                    <a:srgbClr val="E5B761"/>
                  </a:gs>
                  <a:gs pos="49000">
                    <a:srgbClr val="F4D379"/>
                  </a:gs>
                  <a:gs pos="69000">
                    <a:srgbClr val="EACF87"/>
                  </a:gs>
                </a:gsLst>
                <a:lin ang="5400000" scaled="1"/>
              </a:gradFill>
              <a:latin typeface="汉仪许静行楷W" pitchFamily="18" charset="-122"/>
              <a:ea typeface="汉仪许静行楷W" pitchFamily="18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1039491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7873">
        <p:random/>
      </p:transition>
    </mc:Choice>
    <mc:Fallback>
      <p:transition spd="slow" advTm="78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700C063D-4258-4846-8E2B-80C56CDBEA61}"/>
              </a:ext>
            </a:extLst>
          </p:cNvPr>
          <p:cNvSpPr txBox="1"/>
          <p:nvPr/>
        </p:nvSpPr>
        <p:spPr>
          <a:xfrm>
            <a:off x="333346" y="258935"/>
            <a:ext cx="394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1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内部现状</a:t>
            </a:r>
            <a:endParaRPr lang="zh-CN" altLang="en-US" sz="3600" b="1" spc="1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5F66E645-9A2C-489F-B38C-6B22AC557D8C}"/>
              </a:ext>
            </a:extLst>
          </p:cNvPr>
          <p:cNvSpPr txBox="1"/>
          <p:nvPr/>
        </p:nvSpPr>
        <p:spPr>
          <a:xfrm>
            <a:off x="3841749" y="1030281"/>
            <a:ext cx="5956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2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老业务体系，已触达天花板</a:t>
            </a:r>
            <a:endParaRPr lang="zh-CN" altLang="en-US" sz="3200" spc="2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29" name="图片 28" descr="包图网_pki33624瓶颈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2521" y="1883561"/>
            <a:ext cx="4647178" cy="1824374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3430116" y="1870474"/>
            <a:ext cx="7947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HeroicExtremeRightFacing"/>
              <a:lightRig rig="threePt" dir="t"/>
            </a:scene3d>
          </a:bodyPr>
          <a:lstStyle/>
          <a:p>
            <a:pPr algn="ctr"/>
            <a:r>
              <a:rPr lang="zh-CN" altLang="en-US" sz="54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危</a:t>
            </a:r>
            <a:endParaRPr lang="zh-CN" altLang="en-US" sz="54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3" name="文本框 9">
            <a:extLst>
              <a:ext uri="{FF2B5EF4-FFF2-40B4-BE49-F238E27FC236}">
                <a16:creationId xmlns="" xmlns:a16="http://schemas.microsoft.com/office/drawing/2014/main" id="{5F66E645-9A2C-489F-B38C-6B22AC557D8C}"/>
              </a:ext>
            </a:extLst>
          </p:cNvPr>
          <p:cNvSpPr txBox="1"/>
          <p:nvPr/>
        </p:nvSpPr>
        <p:spPr>
          <a:xfrm>
            <a:off x="4011393" y="4043568"/>
            <a:ext cx="4878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spc="2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全力冲锋，私域视界</a:t>
            </a:r>
            <a:endParaRPr lang="zh-CN" altLang="en-US" sz="3200" spc="2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3865" y="4838758"/>
            <a:ext cx="4791019" cy="179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矩形 31"/>
          <p:cNvSpPr/>
          <p:nvPr/>
        </p:nvSpPr>
        <p:spPr>
          <a:xfrm>
            <a:off x="3489382" y="4837688"/>
            <a:ext cx="7947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HeroicExtremeRightFacing"/>
              <a:lightRig rig="threePt" dir="t"/>
            </a:scene3d>
          </a:bodyPr>
          <a:lstStyle/>
          <a:p>
            <a:pPr algn="ctr"/>
            <a:r>
              <a:rPr lang="zh-CN" altLang="en-US" sz="54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机</a:t>
            </a:r>
            <a:endParaRPr lang="zh-CN" altLang="en-US" sz="54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0087968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3253">
        <p:random/>
      </p:transition>
    </mc:Choice>
    <mc:Fallback>
      <p:transition spd="slow" advTm="1325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04A632D4-D1A4-4D74-A4DC-3FB493CF2AC3}"/>
              </a:ext>
            </a:extLst>
          </p:cNvPr>
          <p:cNvSpPr txBox="1"/>
          <p:nvPr/>
        </p:nvSpPr>
        <p:spPr>
          <a:xfrm>
            <a:off x="6782373" y="721141"/>
            <a:ext cx="138368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9900" dirty="0">
                <a:gradFill>
                  <a:gsLst>
                    <a:gs pos="92000">
                      <a:srgbClr val="DCA95A"/>
                    </a:gs>
                    <a:gs pos="16000">
                      <a:srgbClr val="D29A52"/>
                    </a:gs>
                    <a:gs pos="27000">
                      <a:srgbClr val="E5B761"/>
                    </a:gs>
                    <a:gs pos="49000">
                      <a:srgbClr val="F4D379"/>
                    </a:gs>
                    <a:gs pos="69000">
                      <a:srgbClr val="EACF87"/>
                    </a:gs>
                  </a:gsLst>
                  <a:lin ang="5400000" scaled="1"/>
                </a:gra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第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8DC3C171-41AE-44D9-98C9-F7425E6BE0D2}"/>
              </a:ext>
            </a:extLst>
          </p:cNvPr>
          <p:cNvSpPr txBox="1"/>
          <p:nvPr/>
        </p:nvSpPr>
        <p:spPr>
          <a:xfrm>
            <a:off x="8039084" y="777384"/>
            <a:ext cx="12134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49号-逍遥行书" panose="00000500000000000000" pitchFamily="2" charset="-122"/>
                <a:ea typeface="字魂49号-逍遥行书" panose="00000500000000000000" pitchFamily="2" charset="-122"/>
                <a:cs typeface="+mn-cs"/>
              </a:rPr>
              <a:t>贰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96F5799E-1F5E-47D3-95D5-B1C315312A62}"/>
              </a:ext>
            </a:extLst>
          </p:cNvPr>
          <p:cNvSpPr txBox="1"/>
          <p:nvPr/>
        </p:nvSpPr>
        <p:spPr>
          <a:xfrm>
            <a:off x="8671442" y="2013803"/>
            <a:ext cx="8259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500">
                <a:solidFill>
                  <a:schemeClr val="bg1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49号-逍遥行书" panose="00000500000000000000" pitchFamily="2" charset="-122"/>
                <a:ea typeface="字魂49号-逍遥行书" panose="00000500000000000000" pitchFamily="2" charset="-122"/>
                <a:cs typeface="+mn-cs"/>
              </a:rPr>
              <a:t>章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BE1995A1-5FE1-4F0F-8918-8024FCBF1C5A}"/>
              </a:ext>
            </a:extLst>
          </p:cNvPr>
          <p:cNvGrpSpPr/>
          <p:nvPr/>
        </p:nvGrpSpPr>
        <p:grpSpPr>
          <a:xfrm>
            <a:off x="9238779" y="4523446"/>
            <a:ext cx="4041729" cy="6731523"/>
            <a:chOff x="9238779" y="4523446"/>
            <a:chExt cx="4041729" cy="6731523"/>
          </a:xfrm>
        </p:grpSpPr>
        <p:sp>
          <p:nvSpPr>
            <p:cNvPr id="10" name="椭圆 9">
              <a:extLst>
                <a:ext uri="{FF2B5EF4-FFF2-40B4-BE49-F238E27FC236}">
                  <a16:creationId xmlns="" xmlns:a16="http://schemas.microsoft.com/office/drawing/2014/main" id="{1F617556-618B-4CFD-9208-500826A69A3B}"/>
                </a:ext>
              </a:extLst>
            </p:cNvPr>
            <p:cNvSpPr/>
            <p:nvPr/>
          </p:nvSpPr>
          <p:spPr>
            <a:xfrm rot="650947">
              <a:off x="10119158" y="4523446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="" xmlns:a16="http://schemas.microsoft.com/office/drawing/2014/main" id="{D6DB0C69-AC98-4294-9898-4A3A44CB9426}"/>
                </a:ext>
              </a:extLst>
            </p:cNvPr>
            <p:cNvSpPr/>
            <p:nvPr/>
          </p:nvSpPr>
          <p:spPr>
            <a:xfrm rot="650947">
              <a:off x="9972429" y="4853482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="" xmlns:a16="http://schemas.microsoft.com/office/drawing/2014/main" id="{C4A6F98E-4644-41A1-924A-A32F2BFD7B93}"/>
                </a:ext>
              </a:extLst>
            </p:cNvPr>
            <p:cNvSpPr/>
            <p:nvPr/>
          </p:nvSpPr>
          <p:spPr>
            <a:xfrm rot="650947">
              <a:off x="9825699" y="5189565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="" xmlns:a16="http://schemas.microsoft.com/office/drawing/2014/main" id="{9DA7E296-1B6C-4E23-BBEE-30DF18FDFF2E}"/>
                </a:ext>
              </a:extLst>
            </p:cNvPr>
            <p:cNvSpPr/>
            <p:nvPr/>
          </p:nvSpPr>
          <p:spPr>
            <a:xfrm rot="650947">
              <a:off x="9678969" y="5549040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="" xmlns:a16="http://schemas.microsoft.com/office/drawing/2014/main" id="{348CF6D4-FFB4-4EC2-B43D-002DBFF8365C}"/>
                </a:ext>
              </a:extLst>
            </p:cNvPr>
            <p:cNvSpPr/>
            <p:nvPr/>
          </p:nvSpPr>
          <p:spPr>
            <a:xfrm rot="650947">
              <a:off x="9532239" y="5946919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="" xmlns:a16="http://schemas.microsoft.com/office/drawing/2014/main" id="{FF2D54E1-14EE-4A5E-A5B2-FF82BA970120}"/>
                </a:ext>
              </a:extLst>
            </p:cNvPr>
            <p:cNvSpPr/>
            <p:nvPr/>
          </p:nvSpPr>
          <p:spPr>
            <a:xfrm rot="650947">
              <a:off x="9385509" y="6283873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="" xmlns:a16="http://schemas.microsoft.com/office/drawing/2014/main" id="{D39F639E-F9A7-4087-B490-760AD98187B3}"/>
                </a:ext>
              </a:extLst>
            </p:cNvPr>
            <p:cNvSpPr/>
            <p:nvPr/>
          </p:nvSpPr>
          <p:spPr>
            <a:xfrm rot="650947">
              <a:off x="9238779" y="6847479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2F935658-3D6A-4AD6-8861-8A67C8397F33}"/>
              </a:ext>
            </a:extLst>
          </p:cNvPr>
          <p:cNvSpPr txBox="1"/>
          <p:nvPr/>
        </p:nvSpPr>
        <p:spPr>
          <a:xfrm>
            <a:off x="6024211" y="4230138"/>
            <a:ext cx="4505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产品理念</a:t>
            </a:r>
            <a:endParaRPr kumimoji="0" lang="zh-CN" altLang="en-US" sz="48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061B3896-D1BF-4D47-8F4E-E6CD06D398C6}"/>
              </a:ext>
            </a:extLst>
          </p:cNvPr>
          <p:cNvGrpSpPr/>
          <p:nvPr/>
        </p:nvGrpSpPr>
        <p:grpSpPr>
          <a:xfrm>
            <a:off x="8757143" y="-473495"/>
            <a:ext cx="3454400" cy="2533859"/>
            <a:chOff x="4521200" y="-190500"/>
            <a:chExt cx="3454400" cy="2533859"/>
          </a:xfrm>
        </p:grpSpPr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604FF3A8-B294-4465-9F64-026C36791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08635">
              <a:off x="5059523" y="1764838"/>
              <a:ext cx="541167" cy="578521"/>
            </a:xfrm>
            <a:prstGeom prst="rect">
              <a:avLst/>
            </a:prstGeom>
          </p:spPr>
        </p:pic>
        <p:sp>
          <p:nvSpPr>
            <p:cNvPr id="22" name="任意多边形: 形状 21">
              <a:extLst>
                <a:ext uri="{FF2B5EF4-FFF2-40B4-BE49-F238E27FC236}">
                  <a16:creationId xmlns="" xmlns:a16="http://schemas.microsoft.com/office/drawing/2014/main" id="{1F383B39-653D-4CDF-83DC-6D1F15CD1191}"/>
                </a:ext>
              </a:extLst>
            </p:cNvPr>
            <p:cNvSpPr/>
            <p:nvPr/>
          </p:nvSpPr>
          <p:spPr>
            <a:xfrm>
              <a:off x="4521200" y="-190500"/>
              <a:ext cx="990809" cy="1968500"/>
            </a:xfrm>
            <a:custGeom>
              <a:avLst/>
              <a:gdLst>
                <a:gd name="connsiteX0" fmla="*/ 876300 w 990809"/>
                <a:gd name="connsiteY0" fmla="*/ 1968500 h 1968500"/>
                <a:gd name="connsiteX1" fmla="*/ 914400 w 990809"/>
                <a:gd name="connsiteY1" fmla="*/ 812800 h 1968500"/>
                <a:gd name="connsiteX2" fmla="*/ 0 w 990809"/>
                <a:gd name="connsiteY2" fmla="*/ 0 h 196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0809" h="1968500">
                  <a:moveTo>
                    <a:pt x="876300" y="1968500"/>
                  </a:moveTo>
                  <a:cubicBezTo>
                    <a:pt x="968375" y="1554691"/>
                    <a:pt x="1060450" y="1140883"/>
                    <a:pt x="914400" y="812800"/>
                  </a:cubicBezTo>
                  <a:cubicBezTo>
                    <a:pt x="768350" y="484717"/>
                    <a:pt x="384175" y="242358"/>
                    <a:pt x="0" y="0"/>
                  </a:cubicBezTo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="" xmlns:a16="http://schemas.microsoft.com/office/drawing/2014/main" id="{7C8DA0B3-4DDC-4C08-9422-DB062557900C}"/>
                </a:ext>
              </a:extLst>
            </p:cNvPr>
            <p:cNvSpPr/>
            <p:nvPr/>
          </p:nvSpPr>
          <p:spPr>
            <a:xfrm>
              <a:off x="5384800" y="820084"/>
              <a:ext cx="2590800" cy="970616"/>
            </a:xfrm>
            <a:custGeom>
              <a:avLst/>
              <a:gdLst>
                <a:gd name="connsiteX0" fmla="*/ 0 w 2590800"/>
                <a:gd name="connsiteY0" fmla="*/ 970616 h 970616"/>
                <a:gd name="connsiteX1" fmla="*/ 914400 w 2590800"/>
                <a:gd name="connsiteY1" fmla="*/ 18116 h 970616"/>
                <a:gd name="connsiteX2" fmla="*/ 2590800 w 2590800"/>
                <a:gd name="connsiteY2" fmla="*/ 437216 h 97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0800" h="970616">
                  <a:moveTo>
                    <a:pt x="0" y="970616"/>
                  </a:moveTo>
                  <a:cubicBezTo>
                    <a:pt x="241300" y="538816"/>
                    <a:pt x="482600" y="107016"/>
                    <a:pt x="914400" y="18116"/>
                  </a:cubicBezTo>
                  <a:cubicBezTo>
                    <a:pt x="1346200" y="-70784"/>
                    <a:pt x="1968500" y="183216"/>
                    <a:pt x="2590800" y="437216"/>
                  </a:cubicBezTo>
                </a:path>
              </a:pathLst>
            </a:custGeom>
            <a:noFill/>
            <a:ln w="6350" cap="rnd">
              <a:gradFill flip="none" rotWithShape="1">
                <a:gsLst>
                  <a:gs pos="0">
                    <a:schemeClr val="bg1"/>
                  </a:gs>
                  <a:gs pos="70000">
                    <a:srgbClr val="FFFFFF">
                      <a:alpha val="34000"/>
                    </a:srgbClr>
                  </a:gs>
                  <a:gs pos="100000">
                    <a:schemeClr val="bg1">
                      <a:alpha val="9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4847044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3495">
        <p:random/>
      </p:transition>
    </mc:Choice>
    <mc:Fallback>
      <p:transition spd="slow" advTm="349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95D8894F-CFBD-4773-A5F9-C82FD1EBE2EA}"/>
              </a:ext>
            </a:extLst>
          </p:cNvPr>
          <p:cNvSpPr txBox="1"/>
          <p:nvPr/>
        </p:nvSpPr>
        <p:spPr>
          <a:xfrm>
            <a:off x="3952875" y="609600"/>
            <a:ext cx="4286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spc="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产品理念</a:t>
            </a:r>
            <a:endParaRPr lang="zh-CN" altLang="en-US" sz="3200" spc="300" dirty="0">
              <a:solidFill>
                <a:schemeClr val="tx1">
                  <a:lumMod val="85000"/>
                  <a:lumOff val="1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="" xmlns:a16="http://schemas.microsoft.com/office/drawing/2014/main" id="{BCE5917B-208E-4870-AB7D-4DE5B582C06A}"/>
              </a:ext>
            </a:extLst>
          </p:cNvPr>
          <p:cNvCxnSpPr>
            <a:cxnSpLocks/>
          </p:cNvCxnSpPr>
          <p:nvPr/>
        </p:nvCxnSpPr>
        <p:spPr>
          <a:xfrm>
            <a:off x="5086350" y="1194375"/>
            <a:ext cx="1981200" cy="0"/>
          </a:xfrm>
          <a:prstGeom prst="line">
            <a:avLst/>
          </a:prstGeom>
          <a:ln w="12700">
            <a:solidFill>
              <a:srgbClr val="A312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5E1BDF63-0F1B-43F9-BA35-1DFB73A7E583}"/>
              </a:ext>
            </a:extLst>
          </p:cNvPr>
          <p:cNvSpPr txBox="1"/>
          <p:nvPr/>
        </p:nvSpPr>
        <p:spPr>
          <a:xfrm>
            <a:off x="1586452" y="2100181"/>
            <a:ext cx="180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400" dirty="0" smtClean="0">
                <a:solidFill>
                  <a:srgbClr val="A31216"/>
                </a:solidFill>
                <a:latin typeface="微软雅黑" pitchFamily="34" charset="-122"/>
                <a:ea typeface="微软雅黑" pitchFamily="34" charset="-122"/>
              </a:rPr>
              <a:t>痛点</a:t>
            </a:r>
            <a:endParaRPr lang="zh-CN" altLang="en-US" sz="2400" b="1" spc="400" dirty="0">
              <a:solidFill>
                <a:srgbClr val="A3121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BFEDECC-D591-43AC-BC8D-6BCD7FA02F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00" y="2997875"/>
            <a:ext cx="406400" cy="44382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38390449-BD33-4E37-8CE9-A0B5909F691A}"/>
              </a:ext>
            </a:extLst>
          </p:cNvPr>
          <p:cNvSpPr/>
          <p:nvPr/>
        </p:nvSpPr>
        <p:spPr>
          <a:xfrm>
            <a:off x="1555750" y="3037290"/>
            <a:ext cx="4641850" cy="35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400" dirty="0" smtClean="0"/>
              <a:t>一线销售缺少素材</a:t>
            </a:r>
            <a:endParaRPr lang="zh-CN" altLang="en-US" sz="1400" dirty="0"/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D072496D-4C7D-4CC8-B3BF-20E09E4EE0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597" y="2913369"/>
            <a:ext cx="406400" cy="43697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37BCD37B-DE99-4A43-B8B8-3E255BAB8C48}"/>
              </a:ext>
            </a:extLst>
          </p:cNvPr>
          <p:cNvSpPr/>
          <p:nvPr/>
        </p:nvSpPr>
        <p:spPr>
          <a:xfrm>
            <a:off x="1555750" y="4325152"/>
            <a:ext cx="4641850" cy="350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员工缺少职业规划</a:t>
            </a:r>
            <a:endParaRPr lang="zh-CN" altLang="en-US" sz="1400" dirty="0">
              <a:latin typeface="+mn-ea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6D1F48C4-0EA0-4EF4-B702-3D3D9107EF12}"/>
              </a:ext>
            </a:extLst>
          </p:cNvPr>
          <p:cNvSpPr/>
          <p:nvPr/>
        </p:nvSpPr>
        <p:spPr>
          <a:xfrm>
            <a:off x="1555750" y="5489516"/>
            <a:ext cx="4641850" cy="35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400" dirty="0" smtClean="0"/>
              <a:t>团队缺少协作</a:t>
            </a:r>
            <a:endParaRPr lang="zh-CN" altLang="en-US" sz="1400" dirty="0"/>
          </a:p>
        </p:txBody>
      </p:sp>
      <p:sp>
        <p:nvSpPr>
          <p:cNvPr id="19" name="直角三角形 18">
            <a:extLst>
              <a:ext uri="{FF2B5EF4-FFF2-40B4-BE49-F238E27FC236}">
                <a16:creationId xmlns="" xmlns:a16="http://schemas.microsoft.com/office/drawing/2014/main" id="{7C70608D-6DCB-4039-B7BF-A54F2BAC7EC7}"/>
              </a:ext>
            </a:extLst>
          </p:cNvPr>
          <p:cNvSpPr/>
          <p:nvPr/>
        </p:nvSpPr>
        <p:spPr>
          <a:xfrm rot="5400000">
            <a:off x="220486" y="-220486"/>
            <a:ext cx="1194376" cy="1635348"/>
          </a:xfrm>
          <a:prstGeom prst="rtTriangle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直角三角形 19">
            <a:extLst>
              <a:ext uri="{FF2B5EF4-FFF2-40B4-BE49-F238E27FC236}">
                <a16:creationId xmlns="" xmlns:a16="http://schemas.microsoft.com/office/drawing/2014/main" id="{908094DB-6A31-4418-89DD-83EBF9CC726B}"/>
              </a:ext>
            </a:extLst>
          </p:cNvPr>
          <p:cNvSpPr/>
          <p:nvPr/>
        </p:nvSpPr>
        <p:spPr>
          <a:xfrm rot="16200000">
            <a:off x="10777138" y="5443138"/>
            <a:ext cx="1194376" cy="1635348"/>
          </a:xfrm>
          <a:prstGeom prst="rtTriangle">
            <a:avLst/>
          </a:prstGeom>
          <a:solidFill>
            <a:srgbClr val="A31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2BFEDECC-D591-43AC-BC8D-6BCD7FA02F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999" y="4282788"/>
            <a:ext cx="406400" cy="44382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2BFEDECC-D591-43AC-BC8D-6BCD7FA02F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175" y="5458645"/>
            <a:ext cx="406400" cy="443824"/>
          </a:xfrm>
          <a:prstGeom prst="rect">
            <a:avLst/>
          </a:prstGeom>
        </p:spPr>
      </p:pic>
      <p:sp>
        <p:nvSpPr>
          <p:cNvPr id="23" name="文本框 11">
            <a:extLst>
              <a:ext uri="{FF2B5EF4-FFF2-40B4-BE49-F238E27FC236}">
                <a16:creationId xmlns="" xmlns:a16="http://schemas.microsoft.com/office/drawing/2014/main" id="{5E1BDF63-0F1B-43F9-BA35-1DFB73A7E583}"/>
              </a:ext>
            </a:extLst>
          </p:cNvPr>
          <p:cNvSpPr txBox="1"/>
          <p:nvPr/>
        </p:nvSpPr>
        <p:spPr>
          <a:xfrm>
            <a:off x="6554133" y="2076412"/>
            <a:ext cx="180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spc="400" dirty="0" smtClean="0">
                <a:solidFill>
                  <a:srgbClr val="A31216"/>
                </a:solidFill>
                <a:latin typeface="微软雅黑" pitchFamily="34" charset="-122"/>
                <a:ea typeface="微软雅黑" pitchFamily="34" charset="-122"/>
              </a:rPr>
              <a:t>方案</a:t>
            </a:r>
            <a:endParaRPr lang="zh-CN" altLang="en-US" sz="2400" b="1" spc="400" dirty="0">
              <a:solidFill>
                <a:srgbClr val="A3121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38390449-BD33-4E37-8CE9-A0B5909F691A}"/>
              </a:ext>
            </a:extLst>
          </p:cNvPr>
          <p:cNvSpPr/>
          <p:nvPr/>
        </p:nvSpPr>
        <p:spPr>
          <a:xfrm>
            <a:off x="5894257" y="2971576"/>
            <a:ext cx="4641850" cy="35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400" dirty="0" smtClean="0"/>
              <a:t>职业人设打造，日常内容收集、分发（积攒内容池）</a:t>
            </a:r>
            <a:endParaRPr lang="zh-CN" altLang="en-US" sz="1400" dirty="0"/>
          </a:p>
        </p:txBody>
      </p:sp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D072496D-4C7D-4CC8-B3BF-20E09E4EE0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162" y="4240228"/>
            <a:ext cx="406400" cy="436974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="" xmlns:a16="http://schemas.microsoft.com/office/drawing/2014/main" id="{38390449-BD33-4E37-8CE9-A0B5909F691A}"/>
              </a:ext>
            </a:extLst>
          </p:cNvPr>
          <p:cNvSpPr/>
          <p:nvPr/>
        </p:nvSpPr>
        <p:spPr>
          <a:xfrm>
            <a:off x="5912433" y="4290045"/>
            <a:ext cx="4641850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400" dirty="0" smtClean="0"/>
              <a:t>自我成长、客户认可、同事认可、形成自己的职场人脉圈</a:t>
            </a:r>
            <a:endParaRPr lang="zh-CN" altLang="en-US" sz="1400" dirty="0"/>
          </a:p>
        </p:txBody>
      </p:sp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D072496D-4C7D-4CC8-B3BF-20E09E4EE0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9852" y="5483491"/>
            <a:ext cx="406400" cy="436974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="" xmlns:a16="http://schemas.microsoft.com/office/drawing/2014/main" id="{38390449-BD33-4E37-8CE9-A0B5909F691A}"/>
              </a:ext>
            </a:extLst>
          </p:cNvPr>
          <p:cNvSpPr/>
          <p:nvPr/>
        </p:nvSpPr>
        <p:spPr>
          <a:xfrm>
            <a:off x="5959455" y="5428961"/>
            <a:ext cx="4641850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400" dirty="0" smtClean="0"/>
              <a:t>全员参与打造个人自媒体，帮助自己创造价值，提高团队人效产出</a:t>
            </a:r>
            <a:endParaRPr lang="zh-CN" altLang="en-US" sz="1400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2976649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9639">
        <p:random/>
      </p:transition>
    </mc:Choice>
    <mc:Fallback>
      <p:transition spd="slow" advTm="963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4" grpId="0"/>
      <p:bldP spid="16" grpId="0"/>
      <p:bldP spid="18" grpId="0"/>
      <p:bldP spid="19" grpId="0" animBg="1"/>
      <p:bldP spid="20" grpId="0" animBg="1"/>
      <p:bldP spid="23" grpId="0"/>
      <p:bldP spid="24" grpId="0"/>
      <p:bldP spid="26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04A632D4-D1A4-4D74-A4DC-3FB493CF2AC3}"/>
              </a:ext>
            </a:extLst>
          </p:cNvPr>
          <p:cNvSpPr txBox="1"/>
          <p:nvPr/>
        </p:nvSpPr>
        <p:spPr>
          <a:xfrm>
            <a:off x="6782373" y="721141"/>
            <a:ext cx="138368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9900" dirty="0">
                <a:gradFill>
                  <a:gsLst>
                    <a:gs pos="92000">
                      <a:srgbClr val="DCA95A"/>
                    </a:gs>
                    <a:gs pos="16000">
                      <a:srgbClr val="D29A52"/>
                    </a:gs>
                    <a:gs pos="27000">
                      <a:srgbClr val="E5B761"/>
                    </a:gs>
                    <a:gs pos="49000">
                      <a:srgbClr val="F4D379"/>
                    </a:gs>
                    <a:gs pos="69000">
                      <a:srgbClr val="EACF87"/>
                    </a:gs>
                  </a:gsLst>
                  <a:lin ang="5400000" scaled="1"/>
                </a:gradFill>
                <a:latin typeface="字魂49号-逍遥行书" panose="00000500000000000000" pitchFamily="2" charset="-122"/>
                <a:ea typeface="字魂49号-逍遥行书" panose="00000500000000000000" pitchFamily="2" charset="-122"/>
              </a:rPr>
              <a:t>第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8DC3C171-41AE-44D9-98C9-F7425E6BE0D2}"/>
              </a:ext>
            </a:extLst>
          </p:cNvPr>
          <p:cNvSpPr txBox="1"/>
          <p:nvPr/>
        </p:nvSpPr>
        <p:spPr>
          <a:xfrm>
            <a:off x="8039084" y="777384"/>
            <a:ext cx="12134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49号-逍遥行书" panose="00000500000000000000" pitchFamily="2" charset="-122"/>
                <a:ea typeface="字魂49号-逍遥行书" panose="00000500000000000000" pitchFamily="2" charset="-122"/>
                <a:cs typeface="+mn-cs"/>
              </a:rPr>
              <a:t>叁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96F5799E-1F5E-47D3-95D5-B1C315312A62}"/>
              </a:ext>
            </a:extLst>
          </p:cNvPr>
          <p:cNvSpPr txBox="1"/>
          <p:nvPr/>
        </p:nvSpPr>
        <p:spPr>
          <a:xfrm>
            <a:off x="8671442" y="2013803"/>
            <a:ext cx="82590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500">
                <a:solidFill>
                  <a:schemeClr val="bg1"/>
                </a:solidFill>
                <a:latin typeface="字魂49号-逍遥行书" panose="00000500000000000000" pitchFamily="2" charset="-122"/>
                <a:ea typeface="字魂49号-逍遥行书" panose="00000500000000000000" pitchFamily="2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49号-逍遥行书" panose="00000500000000000000" pitchFamily="2" charset="-122"/>
                <a:ea typeface="字魂49号-逍遥行书" panose="00000500000000000000" pitchFamily="2" charset="-122"/>
                <a:cs typeface="+mn-cs"/>
              </a:rPr>
              <a:t>章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BE1995A1-5FE1-4F0F-8918-8024FCBF1C5A}"/>
              </a:ext>
            </a:extLst>
          </p:cNvPr>
          <p:cNvGrpSpPr/>
          <p:nvPr/>
        </p:nvGrpSpPr>
        <p:grpSpPr>
          <a:xfrm>
            <a:off x="9238779" y="4523446"/>
            <a:ext cx="4041729" cy="6731523"/>
            <a:chOff x="9238779" y="4523446"/>
            <a:chExt cx="4041729" cy="6731523"/>
          </a:xfrm>
        </p:grpSpPr>
        <p:sp>
          <p:nvSpPr>
            <p:cNvPr id="10" name="椭圆 9">
              <a:extLst>
                <a:ext uri="{FF2B5EF4-FFF2-40B4-BE49-F238E27FC236}">
                  <a16:creationId xmlns="" xmlns:a16="http://schemas.microsoft.com/office/drawing/2014/main" id="{1F617556-618B-4CFD-9208-500826A69A3B}"/>
                </a:ext>
              </a:extLst>
            </p:cNvPr>
            <p:cNvSpPr/>
            <p:nvPr/>
          </p:nvSpPr>
          <p:spPr>
            <a:xfrm rot="650947">
              <a:off x="10119158" y="4523446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="" xmlns:a16="http://schemas.microsoft.com/office/drawing/2014/main" id="{D6DB0C69-AC98-4294-9898-4A3A44CB9426}"/>
                </a:ext>
              </a:extLst>
            </p:cNvPr>
            <p:cNvSpPr/>
            <p:nvPr/>
          </p:nvSpPr>
          <p:spPr>
            <a:xfrm rot="650947">
              <a:off x="9972429" y="4853482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="" xmlns:a16="http://schemas.microsoft.com/office/drawing/2014/main" id="{C4A6F98E-4644-41A1-924A-A32F2BFD7B93}"/>
                </a:ext>
              </a:extLst>
            </p:cNvPr>
            <p:cNvSpPr/>
            <p:nvPr/>
          </p:nvSpPr>
          <p:spPr>
            <a:xfrm rot="650947">
              <a:off x="9825699" y="5189565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="" xmlns:a16="http://schemas.microsoft.com/office/drawing/2014/main" id="{9DA7E296-1B6C-4E23-BBEE-30DF18FDFF2E}"/>
                </a:ext>
              </a:extLst>
            </p:cNvPr>
            <p:cNvSpPr/>
            <p:nvPr/>
          </p:nvSpPr>
          <p:spPr>
            <a:xfrm rot="650947">
              <a:off x="9678969" y="5549040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="" xmlns:a16="http://schemas.microsoft.com/office/drawing/2014/main" id="{348CF6D4-FFB4-4EC2-B43D-002DBFF8365C}"/>
                </a:ext>
              </a:extLst>
            </p:cNvPr>
            <p:cNvSpPr/>
            <p:nvPr/>
          </p:nvSpPr>
          <p:spPr>
            <a:xfrm rot="650947">
              <a:off x="9532239" y="5946919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="" xmlns:a16="http://schemas.microsoft.com/office/drawing/2014/main" id="{FF2D54E1-14EE-4A5E-A5B2-FF82BA970120}"/>
                </a:ext>
              </a:extLst>
            </p:cNvPr>
            <p:cNvSpPr/>
            <p:nvPr/>
          </p:nvSpPr>
          <p:spPr>
            <a:xfrm rot="650947">
              <a:off x="9385509" y="6283873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="" xmlns:a16="http://schemas.microsoft.com/office/drawing/2014/main" id="{D39F639E-F9A7-4087-B490-760AD98187B3}"/>
                </a:ext>
              </a:extLst>
            </p:cNvPr>
            <p:cNvSpPr/>
            <p:nvPr/>
          </p:nvSpPr>
          <p:spPr>
            <a:xfrm rot="650947">
              <a:off x="9238779" y="6847479"/>
              <a:ext cx="3161350" cy="4407490"/>
            </a:xfrm>
            <a:prstGeom prst="ellipse">
              <a:avLst/>
            </a:prstGeom>
            <a:noFill/>
            <a:ln>
              <a:solidFill>
                <a:schemeClr val="bg1">
                  <a:alpha val="4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2F935658-3D6A-4AD6-8861-8A67C8397F33}"/>
              </a:ext>
            </a:extLst>
          </p:cNvPr>
          <p:cNvSpPr txBox="1"/>
          <p:nvPr/>
        </p:nvSpPr>
        <p:spPr>
          <a:xfrm>
            <a:off x="6024211" y="4230138"/>
            <a:ext cx="4505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落地执行</a:t>
            </a:r>
            <a:endParaRPr kumimoji="0" lang="zh-CN" altLang="en-US" sz="48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061B3896-D1BF-4D47-8F4E-E6CD06D398C6}"/>
              </a:ext>
            </a:extLst>
          </p:cNvPr>
          <p:cNvGrpSpPr/>
          <p:nvPr/>
        </p:nvGrpSpPr>
        <p:grpSpPr>
          <a:xfrm>
            <a:off x="8757143" y="-473495"/>
            <a:ext cx="3454400" cy="2533859"/>
            <a:chOff x="4521200" y="-190500"/>
            <a:chExt cx="3454400" cy="2533859"/>
          </a:xfrm>
        </p:grpSpPr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604FF3A8-B294-4465-9F64-026C36791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08635">
              <a:off x="5059523" y="1764838"/>
              <a:ext cx="541167" cy="578521"/>
            </a:xfrm>
            <a:prstGeom prst="rect">
              <a:avLst/>
            </a:prstGeom>
          </p:spPr>
        </p:pic>
        <p:sp>
          <p:nvSpPr>
            <p:cNvPr id="22" name="任意多边形: 形状 21">
              <a:extLst>
                <a:ext uri="{FF2B5EF4-FFF2-40B4-BE49-F238E27FC236}">
                  <a16:creationId xmlns="" xmlns:a16="http://schemas.microsoft.com/office/drawing/2014/main" id="{1F383B39-653D-4CDF-83DC-6D1F15CD1191}"/>
                </a:ext>
              </a:extLst>
            </p:cNvPr>
            <p:cNvSpPr/>
            <p:nvPr/>
          </p:nvSpPr>
          <p:spPr>
            <a:xfrm>
              <a:off x="4521200" y="-190500"/>
              <a:ext cx="990809" cy="1968500"/>
            </a:xfrm>
            <a:custGeom>
              <a:avLst/>
              <a:gdLst>
                <a:gd name="connsiteX0" fmla="*/ 876300 w 990809"/>
                <a:gd name="connsiteY0" fmla="*/ 1968500 h 1968500"/>
                <a:gd name="connsiteX1" fmla="*/ 914400 w 990809"/>
                <a:gd name="connsiteY1" fmla="*/ 812800 h 1968500"/>
                <a:gd name="connsiteX2" fmla="*/ 0 w 990809"/>
                <a:gd name="connsiteY2" fmla="*/ 0 h 196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0809" h="1968500">
                  <a:moveTo>
                    <a:pt x="876300" y="1968500"/>
                  </a:moveTo>
                  <a:cubicBezTo>
                    <a:pt x="968375" y="1554691"/>
                    <a:pt x="1060450" y="1140883"/>
                    <a:pt x="914400" y="812800"/>
                  </a:cubicBezTo>
                  <a:cubicBezTo>
                    <a:pt x="768350" y="484717"/>
                    <a:pt x="384175" y="242358"/>
                    <a:pt x="0" y="0"/>
                  </a:cubicBezTo>
                </a:path>
              </a:pathLst>
            </a:cu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="" xmlns:a16="http://schemas.microsoft.com/office/drawing/2014/main" id="{7C8DA0B3-4DDC-4C08-9422-DB062557900C}"/>
                </a:ext>
              </a:extLst>
            </p:cNvPr>
            <p:cNvSpPr/>
            <p:nvPr/>
          </p:nvSpPr>
          <p:spPr>
            <a:xfrm>
              <a:off x="5384800" y="820084"/>
              <a:ext cx="2590800" cy="970616"/>
            </a:xfrm>
            <a:custGeom>
              <a:avLst/>
              <a:gdLst>
                <a:gd name="connsiteX0" fmla="*/ 0 w 2590800"/>
                <a:gd name="connsiteY0" fmla="*/ 970616 h 970616"/>
                <a:gd name="connsiteX1" fmla="*/ 914400 w 2590800"/>
                <a:gd name="connsiteY1" fmla="*/ 18116 h 970616"/>
                <a:gd name="connsiteX2" fmla="*/ 2590800 w 2590800"/>
                <a:gd name="connsiteY2" fmla="*/ 437216 h 97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0800" h="970616">
                  <a:moveTo>
                    <a:pt x="0" y="970616"/>
                  </a:moveTo>
                  <a:cubicBezTo>
                    <a:pt x="241300" y="538816"/>
                    <a:pt x="482600" y="107016"/>
                    <a:pt x="914400" y="18116"/>
                  </a:cubicBezTo>
                  <a:cubicBezTo>
                    <a:pt x="1346200" y="-70784"/>
                    <a:pt x="1968500" y="183216"/>
                    <a:pt x="2590800" y="437216"/>
                  </a:cubicBezTo>
                </a:path>
              </a:pathLst>
            </a:custGeom>
            <a:noFill/>
            <a:ln w="6350" cap="rnd">
              <a:gradFill flip="none" rotWithShape="1">
                <a:gsLst>
                  <a:gs pos="0">
                    <a:schemeClr val="bg1"/>
                  </a:gs>
                  <a:gs pos="70000">
                    <a:srgbClr val="FFFFFF">
                      <a:alpha val="34000"/>
                    </a:srgbClr>
                  </a:gs>
                  <a:gs pos="100000">
                    <a:schemeClr val="bg1">
                      <a:alpha val="9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12341956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665">
        <p:random/>
      </p:transition>
    </mc:Choice>
    <mc:Fallback>
      <p:transition spd="slow" advTm="266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DAFE6E5D-1D81-4DF0-B583-7A034E250310}"/>
              </a:ext>
            </a:extLst>
          </p:cNvPr>
          <p:cNvSpPr txBox="1"/>
          <p:nvPr/>
        </p:nvSpPr>
        <p:spPr>
          <a:xfrm>
            <a:off x="4659298" y="590550"/>
            <a:ext cx="2990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spc="3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职业人设打造</a:t>
            </a:r>
            <a:endParaRPr lang="zh-CN" altLang="en-US" sz="3200" spc="3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="" xmlns:a16="http://schemas.microsoft.com/office/drawing/2014/main" id="{EF7BA0B3-2647-4A42-8517-71AA94A50CA9}"/>
              </a:ext>
            </a:extLst>
          </p:cNvPr>
          <p:cNvCxnSpPr/>
          <p:nvPr/>
        </p:nvCxnSpPr>
        <p:spPr>
          <a:xfrm>
            <a:off x="5514975" y="1175325"/>
            <a:ext cx="11620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="" xmlns:a16="http://schemas.microsoft.com/office/drawing/2014/main" id="{0B8F3025-EF59-43CC-BDC5-EEAD194FAF89}"/>
              </a:ext>
            </a:extLst>
          </p:cNvPr>
          <p:cNvSpPr/>
          <p:nvPr/>
        </p:nvSpPr>
        <p:spPr>
          <a:xfrm>
            <a:off x="4590325" y="2830961"/>
            <a:ext cx="7154262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职场是我们赚钱的地方，做好职业定位及打造，是我们实现物质满足与精神满足的地方。</a:t>
            </a:r>
            <a:endParaRPr lang="en-US" altLang="zh-CN" dirty="0" smtClean="0">
              <a:solidFill>
                <a:schemeClr val="bg1">
                  <a:lumMod val="9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>
              <a:lnSpc>
                <a:spcPts val="2200"/>
              </a:lnSpc>
            </a:pPr>
            <a:endParaRPr lang="en-US" altLang="zh-CN" dirty="0" smtClean="0">
              <a:solidFill>
                <a:schemeClr val="bg1">
                  <a:lumMod val="9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>
              <a:lnSpc>
                <a:spcPts val="2200"/>
              </a:lnSpc>
            </a:pPr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帮助我们自我成长，还能得到</a:t>
            </a:r>
            <a:r>
              <a:rPr lang="zh-CN" altLang="en-US" b="1" dirty="0" smtClean="0">
                <a:solidFill>
                  <a:srgbClr val="FFC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可触达客户</a:t>
            </a:r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的认可，在私域视界里形成职场伙伴圈。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24" name="图片 23" descr="1202009261947303796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4557" y="2192091"/>
            <a:ext cx="4299706" cy="2866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7968330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6658">
        <p:random/>
      </p:transition>
    </mc:Choice>
    <mc:Fallback>
      <p:transition spd="slow" advTm="66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红色年会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5|0.6|0.5|0.4|0.4|0.4|0.7|0.4|0.5|0.5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4|0.9|0.6|0.6|0.4|0.4|0.5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6|0.5|0.5|0.4|0.8|0.7|0.5|0.5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5|0.5|0.5|0.6|0.5|0.6|0.5|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5|0.5|0.5|0.6|0.5|0.6|0.5|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5|0.5|0.5|0.6|0.5|0.6|0.5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5|0.6|0.7|0.7|0.7|0.5|0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|0.5|0.6|0.6|0.7|0.6|0.7|0.5|0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3|0.4|0.6|0.5|0.6|0.5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|0.6|0.6|0.5|0.6|0.5|0.6|0.6|0.4|0.4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7|0.7|0.6|0.4|0.5|0.5|0.7|0.5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5|0.8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|0.9|0.6|0.7|0.6|0.6|1.2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0.5|0.5|0.6|1|0.6|0.6|0.7|0.7|0.4|0.7|1.2|0.4|0.7|0.8|0.7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|0.5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0.6|0.7|0.5|1|0.8|0.7|0.8|0.4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3|0.4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1330</TotalTime>
  <Words>539</Words>
  <Application>Microsoft Office PowerPoint</Application>
  <PresentationFormat>自定义</PresentationFormat>
  <Paragraphs>146</Paragraphs>
  <Slides>18</Slides>
  <Notes>18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Arial</vt:lpstr>
      <vt:lpstr>宋体</vt:lpstr>
      <vt:lpstr>Calibri</vt:lpstr>
      <vt:lpstr>等线</vt:lpstr>
      <vt:lpstr>字魂49号-逍遥行书</vt:lpstr>
      <vt:lpstr>中山行书百年纪念版</vt:lpstr>
      <vt:lpstr>思源黑体 CN Regular</vt:lpstr>
      <vt:lpstr>汉仪许静行楷W</vt:lpstr>
      <vt:lpstr>微软雅黑</vt:lpstr>
      <vt:lpstr>方正黑体简体</vt:lpstr>
      <vt:lpstr>Calibri Light</vt:lpstr>
      <vt:lpstr>等线 Light</vt:lpstr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红色年会</dc:title>
  <dc:creator>Think</dc:creator>
  <cp:lastModifiedBy>AutoBVT</cp:lastModifiedBy>
  <cp:revision>147</cp:revision>
  <dcterms:created xsi:type="dcterms:W3CDTF">2019-07-29T12:49:17Z</dcterms:created>
  <dcterms:modified xsi:type="dcterms:W3CDTF">2021-11-19T11:11:00Z</dcterms:modified>
</cp:coreProperties>
</file>