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10"/>
  </p:notesMasterIdLst>
  <p:handoutMasterIdLst>
    <p:handoutMasterId r:id="rId11"/>
  </p:handoutMasterIdLst>
  <p:sldIdLst>
    <p:sldId id="9387" r:id="rId2"/>
    <p:sldId id="9482" r:id="rId3"/>
    <p:sldId id="9469" r:id="rId4"/>
    <p:sldId id="9459" r:id="rId5"/>
    <p:sldId id="9483" r:id="rId6"/>
    <p:sldId id="9488" r:id="rId7"/>
    <p:sldId id="9473" r:id="rId8"/>
    <p:sldId id="9455" r:id="rId9"/>
  </p:sldIdLst>
  <p:sldSz cx="12858750" cy="723265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7F05"/>
    <a:srgbClr val="FFFFFF"/>
    <a:srgbClr val="D60093"/>
    <a:srgbClr val="BD1D9B"/>
    <a:srgbClr val="5A9917"/>
    <a:srgbClr val="2C2D5D"/>
    <a:srgbClr val="121D35"/>
    <a:srgbClr val="C1CD12"/>
    <a:srgbClr val="FF931E"/>
    <a:srgbClr val="F1FC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5394" autoAdjust="0"/>
  </p:normalViewPr>
  <p:slideViewPr>
    <p:cSldViewPr>
      <p:cViewPr>
        <p:scale>
          <a:sx n="75" d="100"/>
          <a:sy n="75" d="100"/>
        </p:scale>
        <p:origin x="-1800" y="-72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>
                <a:latin typeface="印品黑体" panose="00000500000000000000" pitchFamily="2" charset="-122"/>
              </a:rPr>
              <a:pPr/>
              <a:t>2021/12/7 Tuesday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>
                <a:latin typeface="印品黑体" panose="00000500000000000000" pitchFamily="2" charset="-122"/>
              </a:rPr>
              <a:pPr/>
              <a:t>‹#›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2021/12/7 Tuesday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pPr/>
              <a:t>2021/12/7 Tuesday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248882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0CA029A-C48D-41DA-884C-4A59F17A857D}" type="slidenum">
              <a:rPr lang="zh-CN" altLang="en-US" smtClean="0">
                <a:latin typeface="印品黑体" panose="00000500000000000000" pitchFamily="2" charset="-122"/>
              </a:rPr>
              <a:pPr/>
              <a:t>2</a:t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58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424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423157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印品黑体" panose="00000500000000000000" pitchFamily="2" charset="-122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dirty="0">
              <a:latin typeface="印品黑体" panose="00000500000000000000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48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印品黑体" panose="00000500000000000000" pitchFamily="2" charset="-122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dirty="0">
              <a:latin typeface="印品黑体" panose="00000500000000000000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48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005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pPr/>
              <a:t>2021/12/7 Tuesday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pPr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125144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pPr/>
              <a:t>2021/12/7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59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5273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A308864A-6261-4242-AC78-198485BD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3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63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2021/12/7 Tuesday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907" r:id="rId2"/>
    <p:sldLayoutId id="2147483908" r:id="rId3"/>
    <p:sldLayoutId id="2147483909" r:id="rId4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892871" y="2091581"/>
            <a:ext cx="9073008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 smtClean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私域视界团队周更制度</a:t>
            </a:r>
            <a:endParaRPr lang="zh-CN" altLang="en-US" sz="6000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33"/>
          <a:stretch/>
        </p:blipFill>
        <p:spPr>
          <a:xfrm>
            <a:off x="0" y="4768453"/>
            <a:ext cx="12855575" cy="2463502"/>
          </a:xfrm>
          <a:prstGeom prst="rect">
            <a:avLst/>
          </a:prstGeom>
        </p:spPr>
      </p:pic>
      <p:pic>
        <p:nvPicPr>
          <p:cNvPr id="10" name="图片 9" descr="私域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904" y="87933"/>
            <a:ext cx="2208015" cy="736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874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6357532" y="2643641"/>
            <a:ext cx="3867035" cy="63780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价值定义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>
            <a:off x="5517162" y="2616857"/>
            <a:ext cx="1029535" cy="696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6" dirty="0">
                <a:solidFill>
                  <a:srgbClr val="FFFFFF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216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6357532" y="3463923"/>
            <a:ext cx="3867035" cy="63780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周更标准</a:t>
            </a:r>
            <a:endParaRPr lang="en-US" altLang="zh-CN" sz="2800" dirty="0" smtClean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Other_2"/>
          <p:cNvSpPr/>
          <p:nvPr>
            <p:custDataLst>
              <p:tags r:id="rId5"/>
            </p:custDataLst>
          </p:nvPr>
        </p:nvSpPr>
        <p:spPr>
          <a:xfrm>
            <a:off x="5517162" y="3437135"/>
            <a:ext cx="1029535" cy="69472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6" dirty="0">
                <a:solidFill>
                  <a:srgbClr val="FFFFFF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216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SubTitle_3"/>
          <p:cNvSpPr/>
          <p:nvPr>
            <p:custDataLst>
              <p:tags r:id="rId6"/>
            </p:custDataLst>
          </p:nvPr>
        </p:nvSpPr>
        <p:spPr>
          <a:xfrm>
            <a:off x="6357532" y="4282528"/>
            <a:ext cx="3867035" cy="63948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奖惩措施</a:t>
            </a:r>
            <a:endParaRPr lang="en-US" altLang="zh-CN" sz="2800" dirty="0" smtClean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3"/>
          <p:cNvSpPr/>
          <p:nvPr>
            <p:custDataLst>
              <p:tags r:id="rId7"/>
            </p:custDataLst>
          </p:nvPr>
        </p:nvSpPr>
        <p:spPr>
          <a:xfrm>
            <a:off x="5517162" y="4257415"/>
            <a:ext cx="1029535" cy="69472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6" dirty="0">
                <a:solidFill>
                  <a:srgbClr val="FFFFFF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216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4"/>
          <p:cNvSpPr/>
          <p:nvPr>
            <p:custDataLst>
              <p:tags r:id="rId8"/>
            </p:custDataLst>
          </p:nvPr>
        </p:nvSpPr>
        <p:spPr>
          <a:xfrm>
            <a:off x="6357532" y="5102806"/>
            <a:ext cx="3867035" cy="63948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管理方式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4"/>
          <p:cNvSpPr/>
          <p:nvPr>
            <p:custDataLst>
              <p:tags r:id="rId9"/>
            </p:custDataLst>
          </p:nvPr>
        </p:nvSpPr>
        <p:spPr>
          <a:xfrm>
            <a:off x="5517162" y="5076024"/>
            <a:ext cx="1029535" cy="69640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6" dirty="0">
                <a:solidFill>
                  <a:srgbClr val="FFFFFF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4216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/>
          <p:nvPr>
            <p:custDataLst>
              <p:tags r:id="rId10"/>
            </p:custDataLst>
          </p:nvPr>
        </p:nvSpPr>
        <p:spPr>
          <a:xfrm>
            <a:off x="1060" y="773557"/>
            <a:ext cx="1460309" cy="500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2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11"/>
            </p:custDataLst>
          </p:nvPr>
        </p:nvSpPr>
        <p:spPr>
          <a:xfrm>
            <a:off x="1588371" y="728162"/>
            <a:ext cx="1141604" cy="6152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998" b="1" dirty="0">
                <a:solidFill>
                  <a:schemeClr val="accent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6" name="MH_Others_2"/>
          <p:cNvSpPr txBox="1"/>
          <p:nvPr>
            <p:custDataLst>
              <p:tags r:id="rId12"/>
            </p:custDataLst>
          </p:nvPr>
        </p:nvSpPr>
        <p:spPr>
          <a:xfrm>
            <a:off x="858215" y="1343522"/>
            <a:ext cx="2601915" cy="4925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1" dirty="0">
                <a:solidFill>
                  <a:schemeClr val="accent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1" dirty="0">
              <a:solidFill>
                <a:schemeClr val="accent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13"/>
            </p:custDataLst>
          </p:nvPr>
        </p:nvSpPr>
        <p:spPr>
          <a:xfrm>
            <a:off x="2921678" y="773557"/>
            <a:ext cx="9936365" cy="500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2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08751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0" grpId="0" animBg="1"/>
      <p:bldP spid="11" grpId="0" animBg="1"/>
      <p:bldP spid="14" grpId="0" animBg="1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56767" y="1600101"/>
            <a:ext cx="3284184" cy="1820239"/>
            <a:chOff x="1043428" y="1913339"/>
            <a:chExt cx="3114064" cy="1725952"/>
          </a:xfrm>
        </p:grpSpPr>
        <p:grpSp>
          <p:nvGrpSpPr>
            <p:cNvPr id="11" name="Group 10"/>
            <p:cNvGrpSpPr/>
            <p:nvPr/>
          </p:nvGrpSpPr>
          <p:grpSpPr>
            <a:xfrm>
              <a:off x="1043428" y="1913339"/>
              <a:ext cx="2795020" cy="764605"/>
              <a:chOff x="996560" y="2044529"/>
              <a:chExt cx="2795020" cy="76460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96560" y="2044529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64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</a:t>
                </a:r>
                <a:r>
                  <a:rPr lang="vi-VN" sz="464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en-US" sz="4640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130364" y="2706891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865477" y="2139594"/>
                <a:ext cx="1926103" cy="61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积累团队日常生活</a:t>
                </a: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r>
                  <a:rPr lang="zh-CN" altLang="en-US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与工作真实性内容</a:t>
                </a:r>
                <a:endParaRPr lang="en-US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83494" y="2690345"/>
              <a:ext cx="3073998" cy="94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：对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外，对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客群表达团队精神面貌，增加可信度。</a:t>
              </a:r>
            </a:p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：对内团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建，让团队增加彼此了解熟悉，提高协作效率</a:t>
              </a:r>
              <a:endParaRPr lang="en-US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8775" y="4048373"/>
            <a:ext cx="4742986" cy="1530880"/>
            <a:chOff x="975150" y="4303068"/>
            <a:chExt cx="4497300" cy="1451581"/>
          </a:xfrm>
        </p:grpSpPr>
        <p:grpSp>
          <p:nvGrpSpPr>
            <p:cNvPr id="19" name="Group 18"/>
            <p:cNvGrpSpPr/>
            <p:nvPr/>
          </p:nvGrpSpPr>
          <p:grpSpPr>
            <a:xfrm>
              <a:off x="975150" y="4303068"/>
              <a:ext cx="2551686" cy="764605"/>
              <a:chOff x="1021018" y="4891670"/>
              <a:chExt cx="2551686" cy="76460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021018" y="4891670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64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</a:t>
                </a:r>
                <a:r>
                  <a:rPr lang="vi-VN" sz="464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en-US" sz="4640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130364" y="5527365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865476" y="4959710"/>
                <a:ext cx="1707228" cy="6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积累公司专业力</a:t>
                </a: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r>
                  <a:rPr lang="zh-CN" altLang="en-US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的内容池</a:t>
                </a:r>
                <a:endParaRPr lang="en-US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37626" y="5021052"/>
              <a:ext cx="4434824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：增加客户专业可信度。</a:t>
              </a:r>
            </a:p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：打造内容专栏，做知识形内</a:t>
              </a:r>
              <a:endParaRPr lang="en-US" altLang="zh-CN" sz="147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容</a:t>
              </a:r>
              <a:r>
                <a:rPr 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IP，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引流获客。</a:t>
              </a:r>
              <a:endParaRPr lang="en-US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19006" y="2680221"/>
            <a:ext cx="2743017" cy="1618735"/>
            <a:chOff x="8470688" y="2270014"/>
            <a:chExt cx="2600929" cy="1534884"/>
          </a:xfrm>
        </p:grpSpPr>
        <p:grpSp>
          <p:nvGrpSpPr>
            <p:cNvPr id="15" name="Group 14"/>
            <p:cNvGrpSpPr/>
            <p:nvPr/>
          </p:nvGrpSpPr>
          <p:grpSpPr>
            <a:xfrm>
              <a:off x="8470688" y="2270014"/>
              <a:ext cx="2269334" cy="764605"/>
              <a:chOff x="1084494" y="3429000"/>
              <a:chExt cx="2269334" cy="76460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84494" y="3429000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03</a:t>
                </a:r>
                <a:endParaRPr lang="en-US" sz="4640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130364" y="4097810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865476" y="3548496"/>
                <a:ext cx="1488352" cy="612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latin typeface="印品黑体" panose="00000500000000000000" pitchFamily="2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积累公司达成</a:t>
                </a:r>
                <a:endParaRPr lang="en-US" altLang="zh-CN" dirty="0" smtClean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r>
                  <a:rPr lang="zh-CN" altLang="en-US" dirty="0" smtClean="0">
                    <a:latin typeface="印品黑体" panose="00000500000000000000" pitchFamily="2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成果内容池</a:t>
                </a:r>
                <a:endParaRPr lang="en-US" dirty="0"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470688" y="3071301"/>
              <a:ext cx="2600929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：增加客户结果可信度。</a:t>
              </a:r>
            </a:p>
            <a:p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价值</a:t>
              </a:r>
              <a:r>
                <a:rPr lang="en-US" altLang="zh-CN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：打造内容专栏，做结果形内容</a:t>
              </a:r>
              <a:r>
                <a:rPr 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IP，</a:t>
              </a:r>
              <a:r>
                <a:rPr lang="zh-CN" altLang="en-US" sz="1476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引流获客。</a:t>
              </a:r>
              <a:endParaRPr lang="en-US" sz="1476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3340" y="4229091"/>
            <a:ext cx="1205909" cy="1205909"/>
            <a:chOff x="4203359" y="4010024"/>
            <a:chExt cx="1143443" cy="1143443"/>
          </a:xfrm>
        </p:grpSpPr>
        <p:sp>
          <p:nvSpPr>
            <p:cNvPr id="8" name="Freeform 7"/>
            <p:cNvSpPr/>
            <p:nvPr/>
          </p:nvSpPr>
          <p:spPr>
            <a:xfrm>
              <a:off x="4203359" y="4010024"/>
              <a:ext cx="1143443" cy="1143443"/>
            </a:xfrm>
            <a:custGeom>
              <a:avLst/>
              <a:gdLst>
                <a:gd name="connsiteX0" fmla="*/ 0 w 1974453"/>
                <a:gd name="connsiteY0" fmla="*/ 987227 h 1974453"/>
                <a:gd name="connsiteX1" fmla="*/ 987227 w 1974453"/>
                <a:gd name="connsiteY1" fmla="*/ 0 h 1974453"/>
                <a:gd name="connsiteX2" fmla="*/ 1974454 w 1974453"/>
                <a:gd name="connsiteY2" fmla="*/ 987227 h 1974453"/>
                <a:gd name="connsiteX3" fmla="*/ 987227 w 1974453"/>
                <a:gd name="connsiteY3" fmla="*/ 1974454 h 1974453"/>
                <a:gd name="connsiteX4" fmla="*/ 0 w 1974453"/>
                <a:gd name="connsiteY4" fmla="*/ 987227 h 19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53" h="1974453">
                  <a:moveTo>
                    <a:pt x="0" y="987227"/>
                  </a:moveTo>
                  <a:cubicBezTo>
                    <a:pt x="0" y="441997"/>
                    <a:pt x="441997" y="0"/>
                    <a:pt x="987227" y="0"/>
                  </a:cubicBezTo>
                  <a:cubicBezTo>
                    <a:pt x="1532457" y="0"/>
                    <a:pt x="1974454" y="441997"/>
                    <a:pt x="1974454" y="987227"/>
                  </a:cubicBezTo>
                  <a:cubicBezTo>
                    <a:pt x="1974454" y="1532457"/>
                    <a:pt x="1532457" y="1974454"/>
                    <a:pt x="987227" y="1974454"/>
                  </a:cubicBezTo>
                  <a:cubicBezTo>
                    <a:pt x="441997" y="1974454"/>
                    <a:pt x="0" y="1532457"/>
                    <a:pt x="0" y="987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881" tIns="363881" rIns="363881" bIns="363881" numCol="1" spcCol="1270" anchor="ctr" anchorCtr="0">
              <a:noAutofit/>
            </a:bodyPr>
            <a:lstStyle/>
            <a:p>
              <a:pPr algn="ctr" defTabSz="2062587">
                <a:lnSpc>
                  <a:spcPct val="90000"/>
                </a:lnSpc>
                <a:spcAft>
                  <a:spcPct val="35000"/>
                </a:spcAft>
              </a:pPr>
              <a:endParaRPr lang="en-US" sz="4640" dirty="0">
                <a:solidFill>
                  <a:schemeClr val="tx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7729" y="4317307"/>
              <a:ext cx="443388" cy="646332"/>
              <a:chOff x="7165975" y="7021513"/>
              <a:chExt cx="638175" cy="930275"/>
            </a:xfrm>
            <a:solidFill>
              <a:schemeClr val="tx1"/>
            </a:solidFill>
          </p:grpSpPr>
          <p:sp>
            <p:nvSpPr>
              <p:cNvPr id="30" name="AutoShape 113"/>
              <p:cNvSpPr>
                <a:spLocks/>
              </p:cNvSpPr>
              <p:nvPr/>
            </p:nvSpPr>
            <p:spPr bwMode="auto">
              <a:xfrm>
                <a:off x="7165975" y="7021513"/>
                <a:ext cx="638175" cy="9302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14"/>
              <p:cNvSpPr>
                <a:spLocks/>
              </p:cNvSpPr>
              <p:nvPr/>
            </p:nvSpPr>
            <p:spPr bwMode="auto">
              <a:xfrm>
                <a:off x="7310438" y="7167563"/>
                <a:ext cx="188912" cy="1889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433340" y="2127916"/>
            <a:ext cx="1205909" cy="1205909"/>
            <a:chOff x="4203359" y="2017690"/>
            <a:chExt cx="1143443" cy="1143443"/>
          </a:xfrm>
        </p:grpSpPr>
        <p:sp>
          <p:nvSpPr>
            <p:cNvPr id="6" name="Freeform 5"/>
            <p:cNvSpPr/>
            <p:nvPr/>
          </p:nvSpPr>
          <p:spPr>
            <a:xfrm>
              <a:off x="4203359" y="2017690"/>
              <a:ext cx="1143443" cy="1143443"/>
            </a:xfrm>
            <a:custGeom>
              <a:avLst/>
              <a:gdLst>
                <a:gd name="connsiteX0" fmla="*/ 0 w 1974453"/>
                <a:gd name="connsiteY0" fmla="*/ 987227 h 1974453"/>
                <a:gd name="connsiteX1" fmla="*/ 987227 w 1974453"/>
                <a:gd name="connsiteY1" fmla="*/ 0 h 1974453"/>
                <a:gd name="connsiteX2" fmla="*/ 1974454 w 1974453"/>
                <a:gd name="connsiteY2" fmla="*/ 987227 h 1974453"/>
                <a:gd name="connsiteX3" fmla="*/ 987227 w 1974453"/>
                <a:gd name="connsiteY3" fmla="*/ 1974454 h 1974453"/>
                <a:gd name="connsiteX4" fmla="*/ 0 w 1974453"/>
                <a:gd name="connsiteY4" fmla="*/ 987227 h 19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53" h="1974453">
                  <a:moveTo>
                    <a:pt x="0" y="987227"/>
                  </a:moveTo>
                  <a:cubicBezTo>
                    <a:pt x="0" y="441997"/>
                    <a:pt x="441997" y="0"/>
                    <a:pt x="987227" y="0"/>
                  </a:cubicBezTo>
                  <a:cubicBezTo>
                    <a:pt x="1532457" y="0"/>
                    <a:pt x="1974454" y="441997"/>
                    <a:pt x="1974454" y="987227"/>
                  </a:cubicBezTo>
                  <a:cubicBezTo>
                    <a:pt x="1974454" y="1532457"/>
                    <a:pt x="1532457" y="1974454"/>
                    <a:pt x="987227" y="1974454"/>
                  </a:cubicBezTo>
                  <a:cubicBezTo>
                    <a:pt x="441997" y="1974454"/>
                    <a:pt x="0" y="1532457"/>
                    <a:pt x="0" y="987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881" tIns="363881" rIns="363881" bIns="363881" numCol="1" spcCol="1270" anchor="ctr" anchorCtr="0">
              <a:noAutofit/>
            </a:bodyPr>
            <a:lstStyle/>
            <a:p>
              <a:pPr algn="ctr" defTabSz="2062587">
                <a:lnSpc>
                  <a:spcPct val="90000"/>
                </a:lnSpc>
                <a:spcAft>
                  <a:spcPct val="35000"/>
                </a:spcAft>
              </a:pPr>
              <a:endParaRPr lang="en-US" sz="4640" dirty="0">
                <a:solidFill>
                  <a:schemeClr val="tx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20390" y="2320155"/>
              <a:ext cx="509379" cy="509379"/>
              <a:chOff x="7021513" y="5164138"/>
              <a:chExt cx="928687" cy="928687"/>
            </a:xfrm>
            <a:solidFill>
              <a:schemeClr val="tx1"/>
            </a:solidFill>
          </p:grpSpPr>
          <p:sp>
            <p:nvSpPr>
              <p:cNvPr id="33" name="AutoShape 126"/>
              <p:cNvSpPr>
                <a:spLocks/>
              </p:cNvSpPr>
              <p:nvPr/>
            </p:nvSpPr>
            <p:spPr bwMode="auto">
              <a:xfrm>
                <a:off x="7021513" y="5164138"/>
                <a:ext cx="928687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127"/>
              <p:cNvSpPr>
                <a:spLocks/>
              </p:cNvSpPr>
              <p:nvPr/>
            </p:nvSpPr>
            <p:spPr bwMode="auto">
              <a:xfrm>
                <a:off x="7397750" y="5308600"/>
                <a:ext cx="219075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637287" y="2608213"/>
            <a:ext cx="2427347" cy="2411817"/>
            <a:chOff x="6032868" y="2442136"/>
            <a:chExt cx="2301611" cy="2286885"/>
          </a:xfrm>
        </p:grpSpPr>
        <p:sp>
          <p:nvSpPr>
            <p:cNvPr id="10" name="Freeform 9"/>
            <p:cNvSpPr/>
            <p:nvPr/>
          </p:nvSpPr>
          <p:spPr>
            <a:xfrm>
              <a:off x="6032868" y="2442136"/>
              <a:ext cx="2286885" cy="2286885"/>
            </a:xfrm>
            <a:custGeom>
              <a:avLst/>
              <a:gdLst>
                <a:gd name="connsiteX0" fmla="*/ 0 w 3948906"/>
                <a:gd name="connsiteY0" fmla="*/ 1974453 h 3948906"/>
                <a:gd name="connsiteX1" fmla="*/ 1974453 w 3948906"/>
                <a:gd name="connsiteY1" fmla="*/ 0 h 3948906"/>
                <a:gd name="connsiteX2" fmla="*/ 3948906 w 3948906"/>
                <a:gd name="connsiteY2" fmla="*/ 1974453 h 3948906"/>
                <a:gd name="connsiteX3" fmla="*/ 1974453 w 3948906"/>
                <a:gd name="connsiteY3" fmla="*/ 3948906 h 3948906"/>
                <a:gd name="connsiteX4" fmla="*/ 0 w 3948906"/>
                <a:gd name="connsiteY4" fmla="*/ 1974453 h 39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906" h="3948906">
                  <a:moveTo>
                    <a:pt x="0" y="1974453"/>
                  </a:moveTo>
                  <a:cubicBezTo>
                    <a:pt x="0" y="883993"/>
                    <a:pt x="883993" y="0"/>
                    <a:pt x="1974453" y="0"/>
                  </a:cubicBezTo>
                  <a:cubicBezTo>
                    <a:pt x="3064913" y="0"/>
                    <a:pt x="3948906" y="883993"/>
                    <a:pt x="3948906" y="1974453"/>
                  </a:cubicBezTo>
                  <a:cubicBezTo>
                    <a:pt x="3948906" y="3064913"/>
                    <a:pt x="3064913" y="3948906"/>
                    <a:pt x="1974453" y="3948906"/>
                  </a:cubicBezTo>
                  <a:cubicBezTo>
                    <a:pt x="883993" y="3948906"/>
                    <a:pt x="0" y="3064913"/>
                    <a:pt x="0" y="19744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956" tIns="696956" rIns="696956" bIns="696956" numCol="1" spcCol="1270" anchor="ctr" anchorCtr="0">
              <a:noAutofit/>
            </a:bodyPr>
            <a:lstStyle/>
            <a:p>
              <a:pPr algn="ctr" defTabSz="3047003">
                <a:lnSpc>
                  <a:spcPct val="90000"/>
                </a:lnSpc>
                <a:spcAft>
                  <a:spcPct val="35000"/>
                </a:spcAft>
              </a:pPr>
              <a:endParaRPr lang="en-US" sz="6855" dirty="0">
                <a:solidFill>
                  <a:schemeClr val="tx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836934" y="2791944"/>
              <a:ext cx="770488" cy="770489"/>
              <a:chOff x="16432213" y="3295650"/>
              <a:chExt cx="928687" cy="928688"/>
            </a:xfrm>
            <a:solidFill>
              <a:schemeClr val="tx1"/>
            </a:solidFill>
          </p:grpSpPr>
          <p:sp>
            <p:nvSpPr>
              <p:cNvPr id="27" name="AutoShape 81"/>
              <p:cNvSpPr>
                <a:spLocks/>
              </p:cNvSpPr>
              <p:nvPr/>
            </p:nvSpPr>
            <p:spPr bwMode="auto">
              <a:xfrm>
                <a:off x="16432213" y="3295650"/>
                <a:ext cx="928687" cy="9286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AutoShape 82"/>
              <p:cNvSpPr>
                <a:spLocks/>
              </p:cNvSpPr>
              <p:nvPr/>
            </p:nvSpPr>
            <p:spPr bwMode="auto">
              <a:xfrm>
                <a:off x="16519525" y="4049713"/>
                <a:ext cx="87313" cy="87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2163"/>
                <a:endParaRPr lang="en-US" sz="3164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096000" y="3702112"/>
              <a:ext cx="2238479" cy="554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64149"/>
              <a:r>
                <a:rPr lang="zh-CN" altLang="en-US" sz="1600" b="1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cs typeface="+mn-ea"/>
                  <a:sym typeface="+mn-lt"/>
                </a:rPr>
                <a:t>协调团队持续为公司生产高价值内容</a:t>
              </a:r>
              <a:endPara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4149"/>
            <a:endParaRPr lang="zh-CN" altLang="en-US" sz="1969" dirty="0">
              <a:solidFill>
                <a:srgbClr val="E7E6E6">
                  <a:lumMod val="50000"/>
                </a:srgb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149"/>
            <a:endParaRPr lang="zh-CN" altLang="en-US" sz="1969" dirty="0">
              <a:solidFill>
                <a:prstClr val="white"/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3305" y="423770"/>
            <a:ext cx="1631032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4149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rPr>
              <a:t>价值定义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21"/>
          <p:cNvSpPr/>
          <p:nvPr/>
        </p:nvSpPr>
        <p:spPr>
          <a:xfrm>
            <a:off x="8229575" y="2975986"/>
            <a:ext cx="1072386" cy="1072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37"/>
          <p:cNvSpPr>
            <a:spLocks/>
          </p:cNvSpPr>
          <p:nvPr/>
        </p:nvSpPr>
        <p:spPr bwMode="auto">
          <a:xfrm>
            <a:off x="8517607" y="3276954"/>
            <a:ext cx="485206" cy="483386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181" tIns="40181" rIns="40181" bIns="40181" anchor="ctr"/>
          <a:lstStyle/>
          <a:p>
            <a:pPr defTabSz="482163"/>
            <a:endParaRPr lang="en-US" sz="3164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44799" y="6208613"/>
            <a:ext cx="1110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注：设置团队周更机制并与企业日常管理制度对轨，两者重合，为企业团队持续生产内容提供制度保障。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60844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6200000">
            <a:off x="183110" y="2803811"/>
            <a:ext cx="4964053" cy="2875694"/>
          </a:xfrm>
          <a:prstGeom prst="roundRect">
            <a:avLst>
              <a:gd name="adj" fmla="val 548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1316807" y="3760486"/>
            <a:ext cx="2808312" cy="1007967"/>
            <a:chOff x="695487" y="3031138"/>
            <a:chExt cx="1589758" cy="716816"/>
          </a:xfrm>
        </p:grpSpPr>
        <p:sp>
          <p:nvSpPr>
            <p:cNvPr id="32" name="TextBox 31"/>
            <p:cNvSpPr txBox="1"/>
            <p:nvPr/>
          </p:nvSpPr>
          <p:spPr>
            <a:xfrm>
              <a:off x="695487" y="3031138"/>
              <a:ext cx="1589758" cy="71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业务岗（直接面对客户）：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后端岗（不直接面对客户）：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36250" y="369674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4"/>
          <p:cNvGrpSpPr/>
          <p:nvPr/>
        </p:nvGrpSpPr>
        <p:grpSpPr>
          <a:xfrm>
            <a:off x="1057881" y="2092585"/>
            <a:ext cx="3214510" cy="1078636"/>
            <a:chOff x="762000" y="1276351"/>
            <a:chExt cx="2285999" cy="767072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762000" y="1276351"/>
              <a:ext cx="2285999" cy="605524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真实性标签</a:t>
              </a:r>
              <a:endParaRPr 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 flipH="1" flipV="1">
              <a:off x="762000" y="1881874"/>
              <a:ext cx="120474" cy="16154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ight Triangle 58"/>
            <p:cNvSpPr/>
            <p:nvPr/>
          </p:nvSpPr>
          <p:spPr>
            <a:xfrm flipV="1">
              <a:off x="2922762" y="1881874"/>
              <a:ext cx="120474" cy="16154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553249" y="5984352"/>
            <a:ext cx="2223775" cy="523243"/>
          </a:xfrm>
          <a:prstGeom prst="round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 rot="16200000">
            <a:off x="3938031" y="2803811"/>
            <a:ext cx="4964053" cy="2875694"/>
          </a:xfrm>
          <a:prstGeom prst="roundRect">
            <a:avLst>
              <a:gd name="adj" fmla="val 548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5133231" y="3760347"/>
            <a:ext cx="2808312" cy="976230"/>
            <a:chOff x="736250" y="3031038"/>
            <a:chExt cx="1589758" cy="694246"/>
          </a:xfrm>
        </p:grpSpPr>
        <p:sp>
          <p:nvSpPr>
            <p:cNvPr id="68" name="TextBox 67"/>
            <p:cNvSpPr txBox="1"/>
            <p:nvPr/>
          </p:nvSpPr>
          <p:spPr>
            <a:xfrm>
              <a:off x="736250" y="3031038"/>
              <a:ext cx="1589758" cy="69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业务岗（直接面对客户）：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后端岗（不直接面对客户）：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36250" y="3696748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2"/>
          <p:cNvGrpSpPr/>
          <p:nvPr/>
        </p:nvGrpSpPr>
        <p:grpSpPr>
          <a:xfrm>
            <a:off x="4812803" y="2092585"/>
            <a:ext cx="3214510" cy="1078636"/>
            <a:chOff x="762000" y="1276351"/>
            <a:chExt cx="2285999" cy="767072"/>
          </a:xfrm>
        </p:grpSpPr>
        <p:sp>
          <p:nvSpPr>
            <p:cNvPr id="74" name="Round Same Side Corner Rectangle 73"/>
            <p:cNvSpPr/>
            <p:nvPr/>
          </p:nvSpPr>
          <p:spPr>
            <a:xfrm>
              <a:off x="762000" y="1276351"/>
              <a:ext cx="2285999" cy="605524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专业性标签</a:t>
              </a:r>
              <a:endParaRPr 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762000" y="1881874"/>
              <a:ext cx="120474" cy="16154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Right Triangle 75"/>
            <p:cNvSpPr/>
            <p:nvPr/>
          </p:nvSpPr>
          <p:spPr>
            <a:xfrm flipV="1">
              <a:off x="2922762" y="1881874"/>
              <a:ext cx="120474" cy="16154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5308170" y="5984352"/>
            <a:ext cx="2223775" cy="523243"/>
          </a:xfrm>
          <a:prstGeom prst="round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 rot="16200000">
            <a:off x="7688294" y="2803811"/>
            <a:ext cx="4964053" cy="2875694"/>
          </a:xfrm>
          <a:prstGeom prst="roundRect">
            <a:avLst>
              <a:gd name="adj" fmla="val 548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87"/>
          <p:cNvGrpSpPr/>
          <p:nvPr/>
        </p:nvGrpSpPr>
        <p:grpSpPr>
          <a:xfrm>
            <a:off x="8563066" y="2092585"/>
            <a:ext cx="3214510" cy="1078636"/>
            <a:chOff x="762000" y="1276351"/>
            <a:chExt cx="2285999" cy="767072"/>
          </a:xfrm>
        </p:grpSpPr>
        <p:sp>
          <p:nvSpPr>
            <p:cNvPr id="89" name="Round Same Side Corner Rectangle 88"/>
            <p:cNvSpPr/>
            <p:nvPr/>
          </p:nvSpPr>
          <p:spPr>
            <a:xfrm>
              <a:off x="762000" y="1276351"/>
              <a:ext cx="2285999" cy="605524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结果性标签</a:t>
              </a:r>
              <a:endParaRPr 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ight Triangle 89"/>
            <p:cNvSpPr/>
            <p:nvPr/>
          </p:nvSpPr>
          <p:spPr>
            <a:xfrm flipH="1" flipV="1">
              <a:off x="762000" y="1881874"/>
              <a:ext cx="120474" cy="161549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ight Triangle 90"/>
            <p:cNvSpPr/>
            <p:nvPr/>
          </p:nvSpPr>
          <p:spPr>
            <a:xfrm flipV="1">
              <a:off x="2922762" y="1881874"/>
              <a:ext cx="120474" cy="161549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9058433" y="5984352"/>
            <a:ext cx="2223775" cy="523243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r>
              <a:rPr lang="en-US" altLang="zh-CN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周</a:t>
            </a:r>
            <a:endParaRPr lang="en-US" sz="2400" b="1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4149"/>
            <a:endParaRPr lang="zh-CN" altLang="en-US" sz="1969" dirty="0">
              <a:solidFill>
                <a:srgbClr val="E7E6E6">
                  <a:lumMod val="50000"/>
                </a:srgb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149"/>
            <a:endParaRPr lang="zh-CN" altLang="en-US" sz="1969" dirty="0">
              <a:solidFill>
                <a:prstClr val="white"/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3305" y="423770"/>
            <a:ext cx="1631032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4149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rPr>
              <a:t>周更标准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08895" y="6064597"/>
            <a:ext cx="92653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r>
              <a:rPr lang="en-US" altLang="zh-CN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周</a:t>
            </a:r>
            <a:endParaRPr lang="en-US" sz="2400" b="1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97327" y="6064597"/>
            <a:ext cx="92653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r>
              <a:rPr lang="en-US" altLang="zh-CN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rPr>
              <a:t>周</a:t>
            </a:r>
            <a:endParaRPr lang="en-US" sz="2400" b="1" dirty="0">
              <a:solidFill>
                <a:schemeClr val="bg1"/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" name="Group 38"/>
          <p:cNvGrpSpPr/>
          <p:nvPr/>
        </p:nvGrpSpPr>
        <p:grpSpPr>
          <a:xfrm>
            <a:off x="8805639" y="3760344"/>
            <a:ext cx="2808312" cy="976230"/>
            <a:chOff x="736250" y="3031038"/>
            <a:chExt cx="1589758" cy="694246"/>
          </a:xfrm>
        </p:grpSpPr>
        <p:sp>
          <p:nvSpPr>
            <p:cNvPr id="52" name="TextBox 51"/>
            <p:cNvSpPr txBox="1"/>
            <p:nvPr/>
          </p:nvSpPr>
          <p:spPr>
            <a:xfrm>
              <a:off x="736250" y="3031038"/>
              <a:ext cx="1589758" cy="69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业务岗（直接面对客户）：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endPara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562"/>
                </a:spcBef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后端岗（不直接面对客户）：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条以上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周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3" name="Straight Connector 68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9"/>
            <p:cNvCxnSpPr/>
            <p:nvPr/>
          </p:nvCxnSpPr>
          <p:spPr>
            <a:xfrm>
              <a:off x="736250" y="3696748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29367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3" grpId="0" animBg="1"/>
      <p:bldP spid="66" grpId="0" animBg="1"/>
      <p:bldP spid="80" grpId="0" animBg="1"/>
      <p:bldP spid="81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33"/>
          <a:stretch/>
        </p:blipFill>
        <p:spPr>
          <a:xfrm>
            <a:off x="0" y="5344517"/>
            <a:ext cx="12855575" cy="1887438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756966" y="952029"/>
          <a:ext cx="7560841" cy="468051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890210"/>
                <a:gridCol w="1223077"/>
                <a:gridCol w="1334266"/>
                <a:gridCol w="1556644"/>
                <a:gridCol w="1556644"/>
              </a:tblGrid>
              <a:tr h="5480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职</a:t>
                      </a:r>
                      <a:r>
                        <a:rPr lang="zh-CN" altLang="en-US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业</a:t>
                      </a:r>
                      <a:r>
                        <a:rPr lang="en-US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IP</a:t>
                      </a:r>
                      <a:r>
                        <a:rPr lang="zh-CN" altLang="en-US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名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称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所属部</a:t>
                      </a:r>
                      <a:r>
                        <a:rPr lang="zh-CN" altLang="en-US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门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周更数量标准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80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真实性内容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专业性内容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结果性内容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陈雯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延庆在线主编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媒体部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范秋媛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资深编辑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媒体部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陈灿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资深媒体人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媒体部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王菲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市场专员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市场部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史秀丽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企业顾问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市场部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高旭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企划专员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市场部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徐林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情感导师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婚恋部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陈优优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婚恋咨询师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婚恋部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薛姐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婚恋咨询师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婚恋部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王楠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 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婚恋服务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婚恋部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258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丹丹 </a:t>
                      </a:r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|</a:t>
                      </a:r>
                      <a:r>
                        <a:rPr lang="zh-CN" altLang="en-US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招聘顾问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itchFamily="34" charset="-122"/>
                          <a:ea typeface="微软雅黑" pitchFamily="34" charset="-122"/>
                        </a:rPr>
                        <a:t>招聘部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4149"/>
            <a:endParaRPr lang="zh-CN" altLang="en-US" sz="1969" dirty="0">
              <a:solidFill>
                <a:srgbClr val="E7E6E6">
                  <a:lumMod val="50000"/>
                </a:srgb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149"/>
            <a:endParaRPr lang="zh-CN" altLang="en-US" sz="1969" dirty="0">
              <a:solidFill>
                <a:prstClr val="white"/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48"/>
          <p:cNvSpPr txBox="1"/>
          <p:nvPr/>
        </p:nvSpPr>
        <p:spPr>
          <a:xfrm>
            <a:off x="270713" y="423770"/>
            <a:ext cx="1631032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4149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rPr>
              <a:t>标准定义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77337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4149"/>
            <a:endParaRPr lang="zh-CN" altLang="en-US" sz="1969" dirty="0">
              <a:solidFill>
                <a:srgbClr val="E7E6E6">
                  <a:lumMod val="50000"/>
                </a:srgb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149"/>
            <a:endParaRPr lang="zh-CN" altLang="en-US" sz="1969" dirty="0">
              <a:solidFill>
                <a:prstClr val="white"/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48"/>
          <p:cNvSpPr txBox="1"/>
          <p:nvPr/>
        </p:nvSpPr>
        <p:spPr>
          <a:xfrm>
            <a:off x="270713" y="423770"/>
            <a:ext cx="3067323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4149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rPr>
              <a:t>私域视界奖惩措施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252911" y="1240061"/>
          <a:ext cx="8568955" cy="424847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1008113"/>
                <a:gridCol w="2304255"/>
                <a:gridCol w="2088233"/>
                <a:gridCol w="1872207"/>
                <a:gridCol w="1296147"/>
              </a:tblGrid>
              <a:tr h="8767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spc="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私</a:t>
                      </a:r>
                      <a:r>
                        <a:rPr lang="zh-CN" altLang="en-US" sz="1600" u="none" strike="noStrike" spc="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域视界内容奖惩措施</a:t>
                      </a:r>
                      <a:endParaRPr lang="zh-CN" altLang="en-US" sz="1600" b="1" i="0" u="none" strike="noStrike" spc="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59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类别</a:t>
                      </a:r>
                      <a:endParaRPr lang="zh-CN" altLang="en-US" sz="1400" b="1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详情</a:t>
                      </a:r>
                      <a:endParaRPr lang="zh-CN" altLang="en-US" sz="1400" b="1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标准</a:t>
                      </a:r>
                      <a:endParaRPr lang="zh-CN" altLang="en-US" sz="1400" b="1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奖惩</a:t>
                      </a:r>
                      <a:endParaRPr lang="zh-CN" altLang="en-US" sz="1400" b="1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目的</a:t>
                      </a:r>
                      <a:endParaRPr lang="zh-CN" altLang="en-US" sz="1400" b="1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7014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内容悬赏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工作中的场景案例解析原创文案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原创；字数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150+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，配图妥当，点赞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10+</a:t>
                      </a:r>
                      <a:endParaRPr lang="en-US" altLang="zh-CN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篇，每月悬赏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篇，先发先得。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团队协助创造内容矩阵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7014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围绕本行业相关知识进行专业文章撰写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原创；字数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500+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，配图妥当，点赞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20+</a:t>
                      </a:r>
                      <a:endParaRPr lang="en-US" altLang="zh-CN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篇，每月悬赏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篇，先发先得。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014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自己录制的本行业相关专业知识输出的视频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原创；本人出镜，文案、讲解专业，点赞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30+</a:t>
                      </a:r>
                      <a:endParaRPr lang="en-US" altLang="zh-CN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篇，每月悬赏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篇，先发先得。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014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发文数量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>
                          <a:latin typeface="微软雅黑" pitchFamily="34" charset="-122"/>
                          <a:ea typeface="微软雅黑" pitchFamily="34" charset="-122"/>
                        </a:rPr>
                        <a:t>按专业标签要求数量发文</a:t>
                      </a:r>
                      <a:endParaRPr lang="zh-CN" altLang="en-US" sz="1400" b="0" i="0" u="none" strike="noStrike" spc="30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>
                          <a:latin typeface="微软雅黑" pitchFamily="34" charset="-122"/>
                          <a:ea typeface="微软雅黑" pitchFamily="34" charset="-122"/>
                        </a:rPr>
                        <a:t>按岗位属性要求完成周发文数量</a:t>
                      </a:r>
                      <a:endParaRPr lang="zh-CN" altLang="en-US" sz="1400" b="0" i="0" u="none" strike="noStrike" spc="30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未达标 </a:t>
                      </a:r>
                      <a:r>
                        <a:rPr lang="en-US" altLang="zh-CN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-20/</a:t>
                      </a:r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周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pc="300" dirty="0">
                          <a:latin typeface="微软雅黑" pitchFamily="34" charset="-122"/>
                          <a:ea typeface="微软雅黑" pitchFamily="34" charset="-122"/>
                        </a:rPr>
                        <a:t>内容输出习惯养成</a:t>
                      </a:r>
                      <a:endParaRPr lang="zh-CN" altLang="en-US" sz="1400" b="0" i="0" u="none" strike="noStrike" spc="3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8372" y="5200501"/>
            <a:ext cx="12877122" cy="2103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77337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4930944" y="2104157"/>
            <a:ext cx="1498431" cy="1498431"/>
            <a:chOff x="-1" y="-1"/>
            <a:chExt cx="2841249" cy="2841249"/>
          </a:xfrm>
        </p:grpSpPr>
        <p:sp>
          <p:nvSpPr>
            <p:cNvPr id="2" name="AutoShape 6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6553" y="28"/>
                  </a:lnTo>
                  <a:lnTo>
                    <a:pt x="21571" y="5046"/>
                  </a:lnTo>
                  <a:lnTo>
                    <a:pt x="21599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263" name="AutoShape 7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8" y="16553"/>
                  </a:lnTo>
                  <a:lnTo>
                    <a:pt x="5046" y="21571"/>
                  </a:lnTo>
                  <a:lnTo>
                    <a:pt x="21599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6262" name="Group 8"/>
          <p:cNvGrpSpPr>
            <a:grpSpLocks/>
          </p:cNvGrpSpPr>
          <p:nvPr/>
        </p:nvGrpSpPr>
        <p:grpSpPr bwMode="auto">
          <a:xfrm>
            <a:off x="6428538" y="3602588"/>
            <a:ext cx="1498431" cy="1497594"/>
            <a:chOff x="-1" y="-1"/>
            <a:chExt cx="2841249" cy="2841249"/>
          </a:xfrm>
          <a:solidFill>
            <a:schemeClr val="accent3"/>
          </a:solidFill>
        </p:grpSpPr>
        <p:sp>
          <p:nvSpPr>
            <p:cNvPr id="3" name="AutoShape 9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6553" y="28"/>
                  </a:lnTo>
                  <a:lnTo>
                    <a:pt x="21571" y="5046"/>
                  </a:lnTo>
                  <a:lnTo>
                    <a:pt x="21599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266" name="AutoShape 10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8" y="16553"/>
                  </a:lnTo>
                  <a:lnTo>
                    <a:pt x="5046" y="21571"/>
                  </a:lnTo>
                  <a:lnTo>
                    <a:pt x="21599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267" name="AutoShape 11"/>
          <p:cNvSpPr>
            <a:spLocks/>
          </p:cNvSpPr>
          <p:nvPr/>
        </p:nvSpPr>
        <p:spPr bwMode="auto">
          <a:xfrm>
            <a:off x="6429375" y="2104157"/>
            <a:ext cx="1497594" cy="1498431"/>
          </a:xfrm>
          <a:custGeom>
            <a:avLst/>
            <a:gdLst>
              <a:gd name="T0" fmla="*/ 1420019 w 21600"/>
              <a:gd name="T1" fmla="*/ 1420813 h 21600"/>
              <a:gd name="T2" fmla="*/ 1420019 w 21600"/>
              <a:gd name="T3" fmla="*/ 1420813 h 21600"/>
              <a:gd name="T4" fmla="*/ 1420019 w 21600"/>
              <a:gd name="T5" fmla="*/ 1420813 h 21600"/>
              <a:gd name="T6" fmla="*/ 1420019 w 21600"/>
              <a:gd name="T7" fmla="*/ 142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71" y="16553"/>
                </a:lnTo>
                <a:lnTo>
                  <a:pt x="16553" y="21571"/>
                </a:lnTo>
                <a:lnTo>
                  <a:pt x="0" y="21599"/>
                </a:lnTo>
                <a:lnTo>
                  <a:pt x="215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lIns="26788" tIns="26788" rIns="26788" bIns="26788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268" name="AutoShape 12"/>
          <p:cNvSpPr>
            <a:spLocks/>
          </p:cNvSpPr>
          <p:nvPr/>
        </p:nvSpPr>
        <p:spPr bwMode="auto">
          <a:xfrm>
            <a:off x="6429375" y="2104157"/>
            <a:ext cx="1497594" cy="1498431"/>
          </a:xfrm>
          <a:custGeom>
            <a:avLst/>
            <a:gdLst>
              <a:gd name="T0" fmla="*/ 1420019 w 21600"/>
              <a:gd name="T1" fmla="*/ 1420813 h 21600"/>
              <a:gd name="T2" fmla="*/ 1420019 w 21600"/>
              <a:gd name="T3" fmla="*/ 1420813 h 21600"/>
              <a:gd name="T4" fmla="*/ 1420019 w 21600"/>
              <a:gd name="T5" fmla="*/ 1420813 h 21600"/>
              <a:gd name="T6" fmla="*/ 1420019 w 21600"/>
              <a:gd name="T7" fmla="*/ 142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5046" y="28"/>
                </a:lnTo>
                <a:lnTo>
                  <a:pt x="28" y="5046"/>
                </a:lnTo>
                <a:lnTo>
                  <a:pt x="0" y="21599"/>
                </a:lnTo>
                <a:lnTo>
                  <a:pt x="215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26788" tIns="26788" rIns="26788" bIns="26788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6265" name="Group 13"/>
          <p:cNvGrpSpPr>
            <a:grpSpLocks/>
          </p:cNvGrpSpPr>
          <p:nvPr/>
        </p:nvGrpSpPr>
        <p:grpSpPr bwMode="auto">
          <a:xfrm>
            <a:off x="4930944" y="3602588"/>
            <a:ext cx="1498431" cy="1497594"/>
            <a:chOff x="-1" y="-1"/>
            <a:chExt cx="2841249" cy="2841249"/>
          </a:xfrm>
          <a:solidFill>
            <a:schemeClr val="accent4"/>
          </a:solidFill>
        </p:grpSpPr>
        <p:sp>
          <p:nvSpPr>
            <p:cNvPr id="96270" name="AutoShape 14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21571" y="16553"/>
                  </a:lnTo>
                  <a:lnTo>
                    <a:pt x="16553" y="21571"/>
                  </a:lnTo>
                  <a:lnTo>
                    <a:pt x="0" y="21599"/>
                  </a:lnTo>
                  <a:lnTo>
                    <a:pt x="2159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271" name="AutoShape 15"/>
            <p:cNvSpPr>
              <a:spLocks/>
            </p:cNvSpPr>
            <p:nvPr/>
          </p:nvSpPr>
          <p:spPr bwMode="auto">
            <a:xfrm>
              <a:off x="0" y="0"/>
              <a:ext cx="2841248" cy="2841248"/>
            </a:xfrm>
            <a:custGeom>
              <a:avLst/>
              <a:gdLst>
                <a:gd name="T0" fmla="*/ 1420624 w 21600"/>
                <a:gd name="T1" fmla="*/ 1420624 h 21600"/>
                <a:gd name="T2" fmla="*/ 1420624 w 21600"/>
                <a:gd name="T3" fmla="*/ 1420624 h 21600"/>
                <a:gd name="T4" fmla="*/ 1420624 w 21600"/>
                <a:gd name="T5" fmla="*/ 1420624 h 21600"/>
                <a:gd name="T6" fmla="*/ 1420624 w 21600"/>
                <a:gd name="T7" fmla="*/ 1420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5046" y="28"/>
                  </a:lnTo>
                  <a:lnTo>
                    <a:pt x="28" y="5046"/>
                  </a:lnTo>
                  <a:lnTo>
                    <a:pt x="0" y="21599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272" name="AutoShape 16"/>
          <p:cNvSpPr>
            <a:spLocks/>
          </p:cNvSpPr>
          <p:nvPr/>
        </p:nvSpPr>
        <p:spPr bwMode="auto">
          <a:xfrm>
            <a:off x="5426515" y="2692647"/>
            <a:ext cx="506453" cy="321451"/>
          </a:xfrm>
          <a:custGeom>
            <a:avLst/>
            <a:gdLst>
              <a:gd name="T0" fmla="*/ 480219 w 21130"/>
              <a:gd name="T1" fmla="*/ 315731 h 21219"/>
              <a:gd name="T2" fmla="*/ 480219 w 21130"/>
              <a:gd name="T3" fmla="*/ 315731 h 21219"/>
              <a:gd name="T4" fmla="*/ 480219 w 21130"/>
              <a:gd name="T5" fmla="*/ 315731 h 21219"/>
              <a:gd name="T6" fmla="*/ 480219 w 21130"/>
              <a:gd name="T7" fmla="*/ 315731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6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273" name="AutoShape 17"/>
          <p:cNvSpPr>
            <a:spLocks/>
          </p:cNvSpPr>
          <p:nvPr/>
        </p:nvSpPr>
        <p:spPr bwMode="auto">
          <a:xfrm>
            <a:off x="5498506" y="4153408"/>
            <a:ext cx="362470" cy="396791"/>
          </a:xfrm>
          <a:custGeom>
            <a:avLst/>
            <a:gdLst>
              <a:gd name="T0" fmla="*/ 343694 w 21600"/>
              <a:gd name="T1" fmla="*/ 376238 h 21600"/>
              <a:gd name="T2" fmla="*/ 343694 w 21600"/>
              <a:gd name="T3" fmla="*/ 376238 h 21600"/>
              <a:gd name="T4" fmla="*/ 343694 w 21600"/>
              <a:gd name="T5" fmla="*/ 376238 h 21600"/>
              <a:gd name="T6" fmla="*/ 343694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599"/>
                </a:moveTo>
                <a:lnTo>
                  <a:pt x="15882" y="21599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599"/>
                  <a:pt x="21600" y="21599"/>
                </a:cubicBezTo>
                <a:close/>
                <a:moveTo>
                  <a:pt x="13658" y="21599"/>
                </a:moveTo>
                <a:lnTo>
                  <a:pt x="7941" y="21599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599"/>
                  <a:pt x="13658" y="21599"/>
                </a:cubicBezTo>
                <a:close/>
                <a:moveTo>
                  <a:pt x="5717" y="21599"/>
                </a:moveTo>
                <a:lnTo>
                  <a:pt x="0" y="21599"/>
                </a:lnTo>
                <a:lnTo>
                  <a:pt x="0" y="5990"/>
                </a:lnTo>
                <a:lnTo>
                  <a:pt x="5717" y="5990"/>
                </a:lnTo>
                <a:cubicBezTo>
                  <a:pt x="5717" y="5990"/>
                  <a:pt x="5717" y="21599"/>
                  <a:pt x="5717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274" name="AutoShape 18"/>
          <p:cNvSpPr>
            <a:spLocks/>
          </p:cNvSpPr>
          <p:nvPr/>
        </p:nvSpPr>
        <p:spPr bwMode="auto">
          <a:xfrm>
            <a:off x="6973498" y="4140014"/>
            <a:ext cx="409348" cy="410185"/>
          </a:xfrm>
          <a:custGeom>
            <a:avLst/>
            <a:gdLst>
              <a:gd name="T0" fmla="*/ 388144 w 21600"/>
              <a:gd name="T1" fmla="*/ 388938 h 21600"/>
              <a:gd name="T2" fmla="*/ 388144 w 21600"/>
              <a:gd name="T3" fmla="*/ 388938 h 21600"/>
              <a:gd name="T4" fmla="*/ 388144 w 21600"/>
              <a:gd name="T5" fmla="*/ 388938 h 21600"/>
              <a:gd name="T6" fmla="*/ 388144 w 21600"/>
              <a:gd name="T7" fmla="*/ 3889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599" y="4150"/>
                  <a:pt x="21599" y="9322"/>
                </a:cubicBezTo>
                <a:cubicBezTo>
                  <a:pt x="21599" y="9357"/>
                  <a:pt x="21599" y="9392"/>
                  <a:pt x="21599" y="9427"/>
                </a:cubicBezTo>
                <a:cubicBezTo>
                  <a:pt x="21599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600"/>
                  <a:pt x="9322" y="21600"/>
                </a:cubicBezTo>
                <a:cubicBezTo>
                  <a:pt x="4151" y="21600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275" name="AutoShape 19"/>
          <p:cNvSpPr>
            <a:spLocks/>
          </p:cNvSpPr>
          <p:nvPr/>
        </p:nvSpPr>
        <p:spPr bwMode="auto">
          <a:xfrm>
            <a:off x="6988566" y="2650791"/>
            <a:ext cx="379212" cy="405162"/>
          </a:xfrm>
          <a:custGeom>
            <a:avLst/>
            <a:gdLst>
              <a:gd name="T0" fmla="*/ 359569 w 21600"/>
              <a:gd name="T1" fmla="*/ 384175 h 21600"/>
              <a:gd name="T2" fmla="*/ 359569 w 21600"/>
              <a:gd name="T3" fmla="*/ 384175 h 21600"/>
              <a:gd name="T4" fmla="*/ 359569 w 21600"/>
              <a:gd name="T5" fmla="*/ 384175 h 21600"/>
              <a:gd name="T6" fmla="*/ 359569 w 21600"/>
              <a:gd name="T7" fmla="*/ 3841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600" y="17976"/>
                </a:moveTo>
                <a:cubicBezTo>
                  <a:pt x="21600" y="20463"/>
                  <a:pt x="14805" y="21600"/>
                  <a:pt x="10781" y="21600"/>
                </a:cubicBezTo>
                <a:cubicBezTo>
                  <a:pt x="6756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600" y="17585"/>
                  <a:pt x="21600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281" name="AutoShape 25"/>
          <p:cNvSpPr>
            <a:spLocks/>
          </p:cNvSpPr>
          <p:nvPr/>
        </p:nvSpPr>
        <p:spPr bwMode="auto">
          <a:xfrm>
            <a:off x="1929059" y="2456581"/>
            <a:ext cx="2649461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方式一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融入到现行管理制度里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合适对象：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公司有健全管理制度</a:t>
            </a:r>
          </a:p>
          <a:p>
            <a:pPr>
              <a:defRPr/>
            </a:pPr>
            <a:endParaRPr lang="zh-CN" altLang="en-US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sz="1400" dirty="0">
              <a:latin typeface="微软雅黑" pitchFamily="34" charset="-122"/>
              <a:ea typeface="微软雅黑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4149"/>
            <a:endParaRPr lang="zh-CN" altLang="en-US" sz="1969" dirty="0">
              <a:solidFill>
                <a:srgbClr val="E7E6E6">
                  <a:lumMod val="50000"/>
                </a:srgb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149"/>
            <a:endParaRPr lang="zh-CN" altLang="en-US" sz="1969" dirty="0">
              <a:solidFill>
                <a:prstClr val="white"/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305" y="423770"/>
            <a:ext cx="1631032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4149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cs typeface="+mn-ea"/>
                <a:sym typeface="+mn-lt"/>
              </a:rPr>
              <a:t>管理方式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AutoShape 25"/>
          <p:cNvSpPr>
            <a:spLocks/>
          </p:cNvSpPr>
          <p:nvPr/>
        </p:nvSpPr>
        <p:spPr bwMode="auto">
          <a:xfrm>
            <a:off x="8229575" y="2453069"/>
            <a:ext cx="2649461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方式二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融入到员工工作要求里</a:t>
            </a:r>
            <a:endParaRPr lang="en-US" altLang="zh-CN" sz="1400" dirty="0" smtClean="0">
              <a:solidFill>
                <a:srgbClr val="000000"/>
              </a:solidFill>
              <a:latin typeface="微软雅黑"/>
            </a:endParaRPr>
          </a:p>
          <a:p>
            <a:pPr>
              <a:defRPr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合适对象：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员工工作有余力</a:t>
            </a:r>
            <a:endParaRPr lang="zh-CN" altLang="en-US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sz="1400" dirty="0">
              <a:latin typeface="微软雅黑" pitchFamily="34" charset="-122"/>
              <a:ea typeface="微软雅黑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1" name="AutoShape 25"/>
          <p:cNvSpPr>
            <a:spLocks/>
          </p:cNvSpPr>
          <p:nvPr/>
        </p:nvSpPr>
        <p:spPr bwMode="auto">
          <a:xfrm>
            <a:off x="1892871" y="4403308"/>
            <a:ext cx="2649461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方式三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设置每月达成奖励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</a:rPr>
              <a:t>50-100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元，未完成扣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</a:rPr>
              <a:t>10-100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元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合适对象：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薪资结构简单，无相关绩效考核</a:t>
            </a:r>
          </a:p>
          <a:p>
            <a:pPr>
              <a:defRPr/>
            </a:pPr>
            <a:endParaRPr lang="zh-CN" altLang="en-US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sz="1400" dirty="0">
              <a:latin typeface="微软雅黑" pitchFamily="34" charset="-122"/>
              <a:ea typeface="微软雅黑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2" name="AutoShape 25"/>
          <p:cNvSpPr>
            <a:spLocks/>
          </p:cNvSpPr>
          <p:nvPr/>
        </p:nvSpPr>
        <p:spPr bwMode="auto">
          <a:xfrm>
            <a:off x="8244410" y="4403308"/>
            <a:ext cx="2649461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方式四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设置每月达成奖励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</a:rPr>
              <a:t>50-100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元，未完成扣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</a:rPr>
              <a:t>10-100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元</a:t>
            </a:r>
            <a:endParaRPr lang="en-US" altLang="zh-CN" sz="1400" dirty="0" smtClean="0">
              <a:solidFill>
                <a:srgbClr val="000000"/>
              </a:solidFill>
              <a:latin typeface="微软雅黑"/>
            </a:endParaRPr>
          </a:p>
          <a:p>
            <a:pPr>
              <a:defRPr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合适对象：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/>
              </a:rPr>
              <a:t>员工日常工作紧张</a:t>
            </a:r>
          </a:p>
          <a:p>
            <a:pPr>
              <a:defRPr/>
            </a:pPr>
            <a:endParaRPr lang="zh-CN" altLang="en-US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sz="1400" dirty="0">
              <a:latin typeface="微软雅黑" pitchFamily="34" charset="-122"/>
              <a:ea typeface="微软雅黑" pitchFamily="34" charset="-122"/>
              <a:cs typeface="Roboto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06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1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892871" y="2091581"/>
            <a:ext cx="9073008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感谢聆听</a:t>
            </a:r>
            <a:r>
              <a:rPr lang="en-US" altLang="zh-CN" sz="80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,</a:t>
            </a:r>
            <a:r>
              <a:rPr lang="zh-CN" altLang="en-US" sz="80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批评指导</a:t>
            </a:r>
            <a:endParaRPr lang="zh-CN" altLang="en-US" sz="11500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536866" y="1828285"/>
            <a:ext cx="778501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rgbClr val="FFC00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INVESTMENT PROMOTION AND CAPITAL INTRODUCTION PPT</a:t>
            </a:r>
            <a:endParaRPr lang="zh-CN" altLang="en-US" sz="1800" dirty="0">
              <a:solidFill>
                <a:srgbClr val="FFC000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33"/>
          <a:stretch/>
        </p:blipFill>
        <p:spPr>
          <a:xfrm>
            <a:off x="0" y="4768453"/>
            <a:ext cx="12855575" cy="2463502"/>
          </a:xfrm>
          <a:prstGeom prst="rect">
            <a:avLst/>
          </a:prstGeom>
        </p:spPr>
      </p:pic>
      <p:pic>
        <p:nvPicPr>
          <p:cNvPr id="6" name="图片 5" descr="私域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904" y="87933"/>
            <a:ext cx="2208015" cy="736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7518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23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Theme">
  <a:themeElements>
    <a:clrScheme name="自定义 378">
      <a:dk1>
        <a:sysClr val="windowText" lastClr="000000"/>
      </a:dk1>
      <a:lt1>
        <a:sysClr val="window" lastClr="FFFFFF"/>
      </a:lt1>
      <a:dk2>
        <a:srgbClr val="FF9900"/>
      </a:dk2>
      <a:lt2>
        <a:srgbClr val="E7E6E6"/>
      </a:lt2>
      <a:accent1>
        <a:srgbClr val="C00000"/>
      </a:accent1>
      <a:accent2>
        <a:srgbClr val="FF9900"/>
      </a:accent2>
      <a:accent3>
        <a:srgbClr val="C00000"/>
      </a:accent3>
      <a:accent4>
        <a:srgbClr val="FF9900"/>
      </a:accent4>
      <a:accent5>
        <a:srgbClr val="C00000"/>
      </a:accent5>
      <a:accent6>
        <a:srgbClr val="FF9900"/>
      </a:accent6>
      <a:hlink>
        <a:srgbClr val="C00000"/>
      </a:hlink>
      <a:folHlink>
        <a:srgbClr val="FF99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991</Words>
  <Application>Microsoft Office PowerPoint</Application>
  <PresentationFormat>自定义</PresentationFormat>
  <Paragraphs>166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bt1230</dc:title>
  <dc:creator/>
  <cp:lastModifiedBy/>
  <cp:revision>1</cp:revision>
  <dcterms:created xsi:type="dcterms:W3CDTF">2017-02-23T15:10:10Z</dcterms:created>
  <dcterms:modified xsi:type="dcterms:W3CDTF">2021-12-07T02:35:28Z</dcterms:modified>
</cp:coreProperties>
</file>