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3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15"/>
  </p:notesMasterIdLst>
  <p:handoutMasterIdLst>
    <p:handoutMasterId r:id="rId16"/>
  </p:handoutMasterIdLst>
  <p:sldIdLst>
    <p:sldId id="257" r:id="rId3"/>
    <p:sldId id="269" r:id="rId4"/>
    <p:sldId id="270" r:id="rId5"/>
    <p:sldId id="276" r:id="rId6"/>
    <p:sldId id="271" r:id="rId7"/>
    <p:sldId id="280" r:id="rId8"/>
    <p:sldId id="272" r:id="rId9"/>
    <p:sldId id="305" r:id="rId10"/>
    <p:sldId id="273" r:id="rId11"/>
    <p:sldId id="284" r:id="rId12"/>
    <p:sldId id="286" r:id="rId13"/>
    <p:sldId id="288" r:id="rId14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24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24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495" algn="l" defTabSz="9124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060" algn="l" defTabSz="9124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990" algn="l" defTabSz="9124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555" algn="l" defTabSz="9124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485" algn="l" defTabSz="9124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050" algn="l" defTabSz="9124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980" algn="l" defTabSz="9124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0000"/>
    <a:srgbClr val="FA8F1D"/>
    <a:srgbClr val="F9B583"/>
    <a:srgbClr val="FBD1B1"/>
    <a:srgbClr val="BEAF00"/>
    <a:srgbClr val="C5FBFD"/>
    <a:srgbClr val="A7F9FC"/>
    <a:srgbClr val="41F2F9"/>
    <a:srgbClr val="375439"/>
    <a:srgbClr val="21575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102" y="-150"/>
      </p:cViewPr>
      <p:guideLst>
        <p:guide orient="horz" pos="2273"/>
        <p:guide pos="4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2021/12/9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2021/12/9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495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060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990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555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485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050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980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D80A-9C4E-4C5F-A6C1-7C5B99C315CB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D80A-9C4E-4C5F-A6C1-7C5B99C315C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8331-9DF8-4033-A17B-945CD7D8D027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8331-9DF8-4033-A17B-945CD7D8D027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2021/12/9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765" eaLnBrk="0" hangingPunct="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7B2866B3-7C68-4BE3-8279-9D9A785A703B}" type="datetimeFigureOut">
              <a:rPr lang="zh-CN" altLang="en-US"/>
              <a:pPr>
                <a:defRPr/>
              </a:pPr>
              <a:t>2021/12/9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765" eaLnBrk="0" hangingPunct="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765" eaLnBrk="0" hangingPunct="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D11AC61-967E-4BF2-B62D-45F701E91E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238125" y="6356352"/>
            <a:ext cx="2743200" cy="365125"/>
          </a:xfrm>
        </p:spPr>
        <p:txBody>
          <a:bodyPr/>
          <a:lstStyle>
            <a:lvl1pPr defTabSz="913765" eaLnBrk="0" hangingPunct="0">
              <a:defRPr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46C3A0F-B09B-48F1-8C07-A3E14FD82818}" type="datetimeFigureOut">
              <a:rPr lang="zh-CN" altLang="en-US"/>
              <a:pPr>
                <a:defRPr/>
              </a:pPr>
              <a:t>2021/12/9 Thursday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617" tIns="43318" rIns="86617" bIns="43318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617" tIns="43318" rIns="86617" bIns="43318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86617" tIns="43318" rIns="86617" bIns="43318" rtlCol="0" anchor="ctr"/>
          <a:lstStyle>
            <a:lvl1pPr algn="l" defTabSz="1218565" eaLnBrk="1" hangingPunct="1"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858A7A94-BDEC-4469-B0E2-F2C91E9E6E00}" type="datetimeFigureOut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t>2021/12/9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86617" tIns="43318" rIns="86617" bIns="43318" rtlCol="0" anchor="ctr"/>
          <a:lstStyle>
            <a:lvl1pPr algn="ctr" defTabSz="1218565" eaLnBrk="1" hangingPunct="1"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86617" tIns="43318" rIns="86617" bIns="43318" rtlCol="0" anchor="ctr"/>
          <a:lstStyle>
            <a:lvl1pPr algn="r" defTabSz="1218565" eaLnBrk="1" hangingPunct="1"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E7B1C239-AC70-402D-861A-C082B1F0F26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xStyles>
    <p:titleStyle>
      <a:lvl1pPr algn="l" defTabSz="864870" rtl="0" fontAlgn="base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487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487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487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487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487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487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487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165" algn="l" defTabSz="86487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4870" rtl="0" fontAlgn="base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8970" indent="-215900" algn="l" defTabSz="864870" rtl="0" fontAlgn="base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4870" rtl="0" fontAlgn="base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5745" indent="-215900" algn="l" defTabSz="864870" rtl="0" fontAlgn="base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7545" indent="-215900" algn="l" defTabSz="864870" rtl="0" fontAlgn="base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1885" indent="-216535" algn="l" defTabSz="86614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4955" indent="-216535" algn="l" defTabSz="86614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8025" indent="-216535" algn="l" defTabSz="86614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1095" indent="-216535" algn="l" defTabSz="86614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1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070" algn="l" defTabSz="8661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140" algn="l" defTabSz="8661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9210" algn="l" defTabSz="8661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2280" algn="l" defTabSz="8661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5350" algn="l" defTabSz="8661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8420" algn="l" defTabSz="8661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1490" algn="l" defTabSz="8661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560" algn="l" defTabSz="8661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0d778676d7e60fd447f1bb563e7074e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2285" y="-108585"/>
            <a:ext cx="7938135" cy="79381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1980" y="2487295"/>
            <a:ext cx="6609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>
                <a:blipFill>
                  <a:blip r:embed="rId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企业客户运营规划</a:t>
            </a:r>
          </a:p>
        </p:txBody>
      </p:sp>
      <p:pic>
        <p:nvPicPr>
          <p:cNvPr id="28" name="图片 27" descr="1e8d5dc677e786d3e5df30132e8f680e"/>
          <p:cNvPicPr>
            <a:picLocks noChangeAspect="1"/>
          </p:cNvPicPr>
          <p:nvPr/>
        </p:nvPicPr>
        <p:blipFill>
          <a:blip r:embed="rId7" cstate="print"/>
          <a:srcRect t="42309" b="37309"/>
          <a:stretch>
            <a:fillRect/>
          </a:stretch>
        </p:blipFill>
        <p:spPr>
          <a:xfrm rot="180000">
            <a:off x="880110" y="2862580"/>
            <a:ext cx="5372100" cy="745490"/>
          </a:xfrm>
          <a:prstGeom prst="rect">
            <a:avLst/>
          </a:prstGeom>
        </p:spPr>
      </p:pic>
      <p:pic>
        <p:nvPicPr>
          <p:cNvPr id="2" name="Mark Petrie - Go Ti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889000" y="1841500"/>
            <a:ext cx="419100" cy="419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4146657" y="8510124"/>
            <a:ext cx="938658" cy="400077"/>
          </a:xfrm>
          <a:prstGeom prst="rect">
            <a:avLst/>
          </a:prstGeom>
          <a:noFill/>
        </p:spPr>
        <p:txBody>
          <a:bodyPr wrap="none" lIns="121791" tIns="60896" rIns="121791" bIns="60896" rtlCol="0">
            <a:spAutoFit/>
          </a:bodyPr>
          <a:lstStyle/>
          <a:p>
            <a:pPr defTabSz="1217295"/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延时符</a:t>
            </a:r>
          </a:p>
        </p:txBody>
      </p:sp>
      <p:pic>
        <p:nvPicPr>
          <p:cNvPr id="7" name="图片 6" descr="57105f347f6ad"/>
          <p:cNvPicPr>
            <a:picLocks noChangeAspect="1"/>
          </p:cNvPicPr>
          <p:nvPr/>
        </p:nvPicPr>
        <p:blipFill>
          <a:blip r:embed="rId4" cstate="print"/>
          <a:srcRect t="18182" b="71717"/>
          <a:stretch>
            <a:fillRect/>
          </a:stretch>
        </p:blipFill>
        <p:spPr>
          <a:xfrm>
            <a:off x="3268345" y="247015"/>
            <a:ext cx="5502275" cy="1016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42890" y="1377315"/>
            <a:ext cx="1633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zh-CN" altLang="zh-CN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公域陌生客户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537970" y="2066925"/>
            <a:ext cx="8963025" cy="3647440"/>
            <a:chOff x="1824" y="2782"/>
            <a:chExt cx="15581" cy="6338"/>
          </a:xfrm>
        </p:grpSpPr>
        <p:sp>
          <p:nvSpPr>
            <p:cNvPr id="12" name="菱形 11"/>
            <p:cNvSpPr/>
            <p:nvPr/>
          </p:nvSpPr>
          <p:spPr>
            <a:xfrm>
              <a:off x="1824" y="2782"/>
              <a:ext cx="6288" cy="6338"/>
            </a:xfrm>
            <a:prstGeom prst="diamond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菱形 19"/>
            <p:cNvSpPr/>
            <p:nvPr/>
          </p:nvSpPr>
          <p:spPr>
            <a:xfrm>
              <a:off x="11117" y="2782"/>
              <a:ext cx="6288" cy="6338"/>
            </a:xfrm>
            <a:prstGeom prst="diamond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菱形 23"/>
            <p:cNvSpPr/>
            <p:nvPr/>
          </p:nvSpPr>
          <p:spPr>
            <a:xfrm>
              <a:off x="6471" y="2782"/>
              <a:ext cx="6288" cy="6338"/>
            </a:xfrm>
            <a:prstGeom prst="diamond">
              <a:avLst/>
            </a:prstGeom>
            <a:gradFill rotWithShape="1">
              <a:gsLst>
                <a:gs pos="0">
                  <a:srgbClr val="FECF40">
                    <a:alpha val="82000"/>
                    <a:lumMod val="64000"/>
                  </a:srgbClr>
                </a:gs>
                <a:gs pos="100000">
                  <a:srgbClr val="846C2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Freeform 72"/>
          <p:cNvSpPr>
            <a:spLocks noEditPoints="1"/>
          </p:cNvSpPr>
          <p:nvPr/>
        </p:nvSpPr>
        <p:spPr bwMode="auto">
          <a:xfrm>
            <a:off x="3005455" y="3041650"/>
            <a:ext cx="508635" cy="501015"/>
          </a:xfrm>
          <a:custGeom>
            <a:avLst/>
            <a:gdLst>
              <a:gd name="T0" fmla="*/ 13 w 59"/>
              <a:gd name="T1" fmla="*/ 39 h 58"/>
              <a:gd name="T2" fmla="*/ 15 w 59"/>
              <a:gd name="T3" fmla="*/ 38 h 58"/>
              <a:gd name="T4" fmla="*/ 15 w 59"/>
              <a:gd name="T5" fmla="*/ 37 h 58"/>
              <a:gd name="T6" fmla="*/ 14 w 59"/>
              <a:gd name="T7" fmla="*/ 36 h 58"/>
              <a:gd name="T8" fmla="*/ 13 w 59"/>
              <a:gd name="T9" fmla="*/ 36 h 58"/>
              <a:gd name="T10" fmla="*/ 11 w 59"/>
              <a:gd name="T11" fmla="*/ 37 h 58"/>
              <a:gd name="T12" fmla="*/ 11 w 59"/>
              <a:gd name="T13" fmla="*/ 38 h 58"/>
              <a:gd name="T14" fmla="*/ 12 w 59"/>
              <a:gd name="T15" fmla="*/ 40 h 58"/>
              <a:gd name="T16" fmla="*/ 13 w 59"/>
              <a:gd name="T17" fmla="*/ 39 h 58"/>
              <a:gd name="T18" fmla="*/ 22 w 59"/>
              <a:gd name="T19" fmla="*/ 38 h 58"/>
              <a:gd name="T20" fmla="*/ 20 w 59"/>
              <a:gd name="T21" fmla="*/ 37 h 58"/>
              <a:gd name="T22" fmla="*/ 19 w 59"/>
              <a:gd name="T23" fmla="*/ 37 h 58"/>
              <a:gd name="T24" fmla="*/ 6 w 59"/>
              <a:gd name="T25" fmla="*/ 51 h 58"/>
              <a:gd name="T26" fmla="*/ 6 w 59"/>
              <a:gd name="T27" fmla="*/ 52 h 58"/>
              <a:gd name="T28" fmla="*/ 7 w 59"/>
              <a:gd name="T29" fmla="*/ 53 h 58"/>
              <a:gd name="T30" fmla="*/ 8 w 59"/>
              <a:gd name="T31" fmla="*/ 53 h 58"/>
              <a:gd name="T32" fmla="*/ 21 w 59"/>
              <a:gd name="T33" fmla="*/ 39 h 58"/>
              <a:gd name="T34" fmla="*/ 22 w 59"/>
              <a:gd name="T35" fmla="*/ 38 h 58"/>
              <a:gd name="T36" fmla="*/ 22 w 59"/>
              <a:gd name="T37" fmla="*/ 44 h 58"/>
              <a:gd name="T38" fmla="*/ 21 w 59"/>
              <a:gd name="T39" fmla="*/ 44 h 58"/>
              <a:gd name="T40" fmla="*/ 17 w 59"/>
              <a:gd name="T41" fmla="*/ 48 h 58"/>
              <a:gd name="T42" fmla="*/ 16 w 59"/>
              <a:gd name="T43" fmla="*/ 49 h 58"/>
              <a:gd name="T44" fmla="*/ 18 w 59"/>
              <a:gd name="T45" fmla="*/ 50 h 58"/>
              <a:gd name="T46" fmla="*/ 19 w 59"/>
              <a:gd name="T47" fmla="*/ 50 h 58"/>
              <a:gd name="T48" fmla="*/ 23 w 59"/>
              <a:gd name="T49" fmla="*/ 46 h 58"/>
              <a:gd name="T50" fmla="*/ 23 w 59"/>
              <a:gd name="T51" fmla="*/ 45 h 58"/>
              <a:gd name="T52" fmla="*/ 22 w 59"/>
              <a:gd name="T53" fmla="*/ 44 h 58"/>
              <a:gd name="T54" fmla="*/ 59 w 59"/>
              <a:gd name="T55" fmla="*/ 1 h 58"/>
              <a:gd name="T56" fmla="*/ 58 w 59"/>
              <a:gd name="T57" fmla="*/ 0 h 58"/>
              <a:gd name="T58" fmla="*/ 57 w 59"/>
              <a:gd name="T59" fmla="*/ 0 h 58"/>
              <a:gd name="T60" fmla="*/ 57 w 59"/>
              <a:gd name="T61" fmla="*/ 0 h 58"/>
              <a:gd name="T62" fmla="*/ 1 w 59"/>
              <a:gd name="T63" fmla="*/ 24 h 58"/>
              <a:gd name="T64" fmla="*/ 1 w 59"/>
              <a:gd name="T65" fmla="*/ 24 h 58"/>
              <a:gd name="T66" fmla="*/ 1 w 59"/>
              <a:gd name="T67" fmla="*/ 24 h 58"/>
              <a:gd name="T68" fmla="*/ 1 w 59"/>
              <a:gd name="T69" fmla="*/ 24 h 58"/>
              <a:gd name="T70" fmla="*/ 0 w 59"/>
              <a:gd name="T71" fmla="*/ 25 h 58"/>
              <a:gd name="T72" fmla="*/ 1 w 59"/>
              <a:gd name="T73" fmla="*/ 26 h 58"/>
              <a:gd name="T74" fmla="*/ 1 w 59"/>
              <a:gd name="T75" fmla="*/ 26 h 58"/>
              <a:gd name="T76" fmla="*/ 23 w 59"/>
              <a:gd name="T77" fmla="*/ 35 h 58"/>
              <a:gd name="T78" fmla="*/ 32 w 59"/>
              <a:gd name="T79" fmla="*/ 57 h 58"/>
              <a:gd name="T80" fmla="*/ 32 w 59"/>
              <a:gd name="T81" fmla="*/ 57 h 58"/>
              <a:gd name="T82" fmla="*/ 34 w 59"/>
              <a:gd name="T83" fmla="*/ 58 h 58"/>
              <a:gd name="T84" fmla="*/ 35 w 59"/>
              <a:gd name="T85" fmla="*/ 58 h 58"/>
              <a:gd name="T86" fmla="*/ 35 w 59"/>
              <a:gd name="T87" fmla="*/ 58 h 58"/>
              <a:gd name="T88" fmla="*/ 35 w 59"/>
              <a:gd name="T89" fmla="*/ 58 h 58"/>
              <a:gd name="T90" fmla="*/ 35 w 59"/>
              <a:gd name="T91" fmla="*/ 58 h 58"/>
              <a:gd name="T92" fmla="*/ 59 w 59"/>
              <a:gd name="T93" fmla="*/ 2 h 58"/>
              <a:gd name="T94" fmla="*/ 59 w 59"/>
              <a:gd name="T95" fmla="*/ 2 h 58"/>
              <a:gd name="T96" fmla="*/ 59 w 59"/>
              <a:gd name="T97" fmla="*/ 1 h 58"/>
              <a:gd name="T98" fmla="*/ 5 w 59"/>
              <a:gd name="T99" fmla="*/ 25 h 58"/>
              <a:gd name="T100" fmla="*/ 52 w 59"/>
              <a:gd name="T101" fmla="*/ 5 h 58"/>
              <a:gd name="T102" fmla="*/ 24 w 59"/>
              <a:gd name="T103" fmla="*/ 33 h 58"/>
              <a:gd name="T104" fmla="*/ 5 w 59"/>
              <a:gd name="T105" fmla="*/ 25 h 58"/>
              <a:gd name="T106" fmla="*/ 34 w 59"/>
              <a:gd name="T107" fmla="*/ 54 h 58"/>
              <a:gd name="T108" fmla="*/ 26 w 59"/>
              <a:gd name="T109" fmla="*/ 35 h 58"/>
              <a:gd name="T110" fmla="*/ 54 w 59"/>
              <a:gd name="T111" fmla="*/ 7 h 58"/>
              <a:gd name="T112" fmla="*/ 34 w 59"/>
              <a:gd name="T113" fmla="*/ 5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9" h="58">
                <a:moveTo>
                  <a:pt x="13" y="39"/>
                </a:move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7"/>
                  <a:pt x="15" y="37"/>
                </a:cubicBezTo>
                <a:cubicBezTo>
                  <a:pt x="15" y="36"/>
                  <a:pt x="14" y="36"/>
                  <a:pt x="14" y="36"/>
                </a:cubicBezTo>
                <a:cubicBezTo>
                  <a:pt x="13" y="36"/>
                  <a:pt x="13" y="36"/>
                  <a:pt x="13" y="36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9"/>
                  <a:pt x="12" y="40"/>
                  <a:pt x="12" y="40"/>
                </a:cubicBezTo>
                <a:cubicBezTo>
                  <a:pt x="13" y="40"/>
                  <a:pt x="13" y="40"/>
                  <a:pt x="13" y="39"/>
                </a:cubicBezTo>
                <a:close/>
                <a:moveTo>
                  <a:pt x="22" y="38"/>
                </a:moveTo>
                <a:cubicBezTo>
                  <a:pt x="22" y="38"/>
                  <a:pt x="21" y="37"/>
                  <a:pt x="20" y="37"/>
                </a:cubicBezTo>
                <a:cubicBezTo>
                  <a:pt x="20" y="37"/>
                  <a:pt x="20" y="37"/>
                  <a:pt x="19" y="37"/>
                </a:cubicBez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2"/>
                </a:cubicBezTo>
                <a:cubicBezTo>
                  <a:pt x="6" y="52"/>
                  <a:pt x="6" y="53"/>
                  <a:pt x="7" y="53"/>
                </a:cubicBezTo>
                <a:cubicBezTo>
                  <a:pt x="7" y="53"/>
                  <a:pt x="8" y="53"/>
                  <a:pt x="8" y="53"/>
                </a:cubicBezTo>
                <a:cubicBezTo>
                  <a:pt x="21" y="39"/>
                  <a:pt x="21" y="39"/>
                  <a:pt x="21" y="39"/>
                </a:cubicBezTo>
                <a:cubicBezTo>
                  <a:pt x="22" y="39"/>
                  <a:pt x="22" y="39"/>
                  <a:pt x="22" y="38"/>
                </a:cubicBezTo>
                <a:close/>
                <a:moveTo>
                  <a:pt x="22" y="44"/>
                </a:moveTo>
                <a:cubicBezTo>
                  <a:pt x="21" y="44"/>
                  <a:pt x="21" y="44"/>
                  <a:pt x="21" y="44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9"/>
                  <a:pt x="16" y="49"/>
                </a:cubicBezTo>
                <a:cubicBezTo>
                  <a:pt x="16" y="50"/>
                  <a:pt x="17" y="50"/>
                  <a:pt x="18" y="50"/>
                </a:cubicBezTo>
                <a:cubicBezTo>
                  <a:pt x="18" y="50"/>
                  <a:pt x="18" y="50"/>
                  <a:pt x="19" y="50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46"/>
                  <a:pt x="23" y="45"/>
                  <a:pt x="23" y="45"/>
                </a:cubicBezTo>
                <a:cubicBezTo>
                  <a:pt x="23" y="44"/>
                  <a:pt x="22" y="44"/>
                  <a:pt x="22" y="44"/>
                </a:cubicBezTo>
                <a:close/>
                <a:moveTo>
                  <a:pt x="59" y="1"/>
                </a:moveTo>
                <a:cubicBezTo>
                  <a:pt x="59" y="0"/>
                  <a:pt x="58" y="0"/>
                  <a:pt x="58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0" y="24"/>
                  <a:pt x="0" y="25"/>
                </a:cubicBezTo>
                <a:cubicBezTo>
                  <a:pt x="0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23" y="35"/>
                  <a:pt x="23" y="35"/>
                  <a:pt x="23" y="35"/>
                </a:cubicBezTo>
                <a:cubicBezTo>
                  <a:pt x="32" y="57"/>
                  <a:pt x="32" y="57"/>
                  <a:pt x="32" y="57"/>
                </a:cubicBezTo>
                <a:cubicBezTo>
                  <a:pt x="32" y="57"/>
                  <a:pt x="32" y="57"/>
                  <a:pt x="32" y="57"/>
                </a:cubicBezTo>
                <a:cubicBezTo>
                  <a:pt x="33" y="58"/>
                  <a:pt x="33" y="58"/>
                  <a:pt x="34" y="58"/>
                </a:cubicBezTo>
                <a:cubicBezTo>
                  <a:pt x="34" y="58"/>
                  <a:pt x="35" y="58"/>
                  <a:pt x="35" y="58"/>
                </a:cubicBezTo>
                <a:cubicBezTo>
                  <a:pt x="35" y="58"/>
                  <a:pt x="35" y="58"/>
                  <a:pt x="35" y="58"/>
                </a:cubicBezTo>
                <a:cubicBezTo>
                  <a:pt x="35" y="58"/>
                  <a:pt x="35" y="58"/>
                  <a:pt x="35" y="58"/>
                </a:cubicBezTo>
                <a:cubicBezTo>
                  <a:pt x="35" y="58"/>
                  <a:pt x="35" y="58"/>
                  <a:pt x="35" y="58"/>
                </a:cubicBezTo>
                <a:cubicBezTo>
                  <a:pt x="59" y="2"/>
                  <a:pt x="59" y="2"/>
                  <a:pt x="59" y="2"/>
                </a:cubicBezTo>
                <a:cubicBezTo>
                  <a:pt x="59" y="2"/>
                  <a:pt x="59" y="2"/>
                  <a:pt x="59" y="2"/>
                </a:cubicBezTo>
                <a:cubicBezTo>
                  <a:pt x="59" y="1"/>
                  <a:pt x="59" y="1"/>
                  <a:pt x="59" y="1"/>
                </a:cubicBezTo>
                <a:close/>
                <a:moveTo>
                  <a:pt x="5" y="25"/>
                </a:moveTo>
                <a:cubicBezTo>
                  <a:pt x="52" y="5"/>
                  <a:pt x="52" y="5"/>
                  <a:pt x="52" y="5"/>
                </a:cubicBezTo>
                <a:cubicBezTo>
                  <a:pt x="24" y="33"/>
                  <a:pt x="24" y="33"/>
                  <a:pt x="24" y="33"/>
                </a:cubicBezTo>
                <a:lnTo>
                  <a:pt x="5" y="25"/>
                </a:lnTo>
                <a:close/>
                <a:moveTo>
                  <a:pt x="34" y="54"/>
                </a:moveTo>
                <a:cubicBezTo>
                  <a:pt x="26" y="35"/>
                  <a:pt x="26" y="35"/>
                  <a:pt x="26" y="35"/>
                </a:cubicBezTo>
                <a:cubicBezTo>
                  <a:pt x="54" y="7"/>
                  <a:pt x="54" y="7"/>
                  <a:pt x="54" y="7"/>
                </a:cubicBezTo>
                <a:lnTo>
                  <a:pt x="34" y="54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56BDBD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Freeform 76"/>
          <p:cNvSpPr>
            <a:spLocks noEditPoints="1"/>
          </p:cNvSpPr>
          <p:nvPr/>
        </p:nvSpPr>
        <p:spPr bwMode="auto">
          <a:xfrm>
            <a:off x="8493125" y="3034665"/>
            <a:ext cx="511175" cy="501015"/>
          </a:xfrm>
          <a:custGeom>
            <a:avLst/>
            <a:gdLst>
              <a:gd name="T0" fmla="*/ 54 w 59"/>
              <a:gd name="T1" fmla="*/ 22 h 58"/>
              <a:gd name="T2" fmla="*/ 53 w 59"/>
              <a:gd name="T3" fmla="*/ 14 h 58"/>
              <a:gd name="T4" fmla="*/ 48 w 59"/>
              <a:gd name="T5" fmla="*/ 5 h 58"/>
              <a:gd name="T6" fmla="*/ 45 w 59"/>
              <a:gd name="T7" fmla="*/ 5 h 58"/>
              <a:gd name="T8" fmla="*/ 36 w 59"/>
              <a:gd name="T9" fmla="*/ 4 h 58"/>
              <a:gd name="T10" fmla="*/ 34 w 59"/>
              <a:gd name="T11" fmla="*/ 0 h 58"/>
              <a:gd name="T12" fmla="*/ 24 w 59"/>
              <a:gd name="T13" fmla="*/ 2 h 58"/>
              <a:gd name="T14" fmla="*/ 17 w 59"/>
              <a:gd name="T15" fmla="*/ 7 h 58"/>
              <a:gd name="T16" fmla="*/ 13 w 59"/>
              <a:gd name="T17" fmla="*/ 5 h 58"/>
              <a:gd name="T18" fmla="*/ 6 w 59"/>
              <a:gd name="T19" fmla="*/ 11 h 58"/>
              <a:gd name="T20" fmla="*/ 8 w 59"/>
              <a:gd name="T21" fmla="*/ 16 h 58"/>
              <a:gd name="T22" fmla="*/ 2 w 59"/>
              <a:gd name="T23" fmla="*/ 23 h 58"/>
              <a:gd name="T24" fmla="*/ 0 w 59"/>
              <a:gd name="T25" fmla="*/ 33 h 58"/>
              <a:gd name="T26" fmla="*/ 5 w 59"/>
              <a:gd name="T27" fmla="*/ 36 h 58"/>
              <a:gd name="T28" fmla="*/ 6 w 59"/>
              <a:gd name="T29" fmla="*/ 44 h 58"/>
              <a:gd name="T30" fmla="*/ 12 w 59"/>
              <a:gd name="T31" fmla="*/ 53 h 58"/>
              <a:gd name="T32" fmla="*/ 14 w 59"/>
              <a:gd name="T33" fmla="*/ 53 h 58"/>
              <a:gd name="T34" fmla="*/ 23 w 59"/>
              <a:gd name="T35" fmla="*/ 54 h 58"/>
              <a:gd name="T36" fmla="*/ 26 w 59"/>
              <a:gd name="T37" fmla="*/ 58 h 58"/>
              <a:gd name="T38" fmla="*/ 36 w 59"/>
              <a:gd name="T39" fmla="*/ 56 h 58"/>
              <a:gd name="T40" fmla="*/ 42 w 59"/>
              <a:gd name="T41" fmla="*/ 51 h 58"/>
              <a:gd name="T42" fmla="*/ 46 w 59"/>
              <a:gd name="T43" fmla="*/ 53 h 58"/>
              <a:gd name="T44" fmla="*/ 53 w 59"/>
              <a:gd name="T45" fmla="*/ 47 h 58"/>
              <a:gd name="T46" fmla="*/ 52 w 59"/>
              <a:gd name="T47" fmla="*/ 42 h 58"/>
              <a:gd name="T48" fmla="*/ 57 w 59"/>
              <a:gd name="T49" fmla="*/ 35 h 58"/>
              <a:gd name="T50" fmla="*/ 59 w 59"/>
              <a:gd name="T51" fmla="*/ 25 h 58"/>
              <a:gd name="T52" fmla="*/ 56 w 59"/>
              <a:gd name="T53" fmla="*/ 32 h 58"/>
              <a:gd name="T54" fmla="*/ 54 w 59"/>
              <a:gd name="T55" fmla="*/ 33 h 58"/>
              <a:gd name="T56" fmla="*/ 49 w 59"/>
              <a:gd name="T57" fmla="*/ 40 h 58"/>
              <a:gd name="T58" fmla="*/ 51 w 59"/>
              <a:gd name="T59" fmla="*/ 46 h 58"/>
              <a:gd name="T60" fmla="*/ 46 w 59"/>
              <a:gd name="T61" fmla="*/ 50 h 58"/>
              <a:gd name="T62" fmla="*/ 42 w 59"/>
              <a:gd name="T63" fmla="*/ 48 h 58"/>
              <a:gd name="T64" fmla="*/ 36 w 59"/>
              <a:gd name="T65" fmla="*/ 51 h 58"/>
              <a:gd name="T66" fmla="*/ 33 w 59"/>
              <a:gd name="T67" fmla="*/ 56 h 58"/>
              <a:gd name="T68" fmla="*/ 26 w 59"/>
              <a:gd name="T69" fmla="*/ 56 h 58"/>
              <a:gd name="T70" fmla="*/ 24 w 59"/>
              <a:gd name="T71" fmla="*/ 51 h 58"/>
              <a:gd name="T72" fmla="*/ 17 w 59"/>
              <a:gd name="T73" fmla="*/ 48 h 58"/>
              <a:gd name="T74" fmla="*/ 13 w 59"/>
              <a:gd name="T75" fmla="*/ 50 h 58"/>
              <a:gd name="T76" fmla="*/ 8 w 59"/>
              <a:gd name="T77" fmla="*/ 46 h 58"/>
              <a:gd name="T78" fmla="*/ 10 w 59"/>
              <a:gd name="T79" fmla="*/ 40 h 58"/>
              <a:gd name="T80" fmla="*/ 6 w 59"/>
              <a:gd name="T81" fmla="*/ 33 h 58"/>
              <a:gd name="T82" fmla="*/ 3 w 59"/>
              <a:gd name="T83" fmla="*/ 32 h 58"/>
              <a:gd name="T84" fmla="*/ 6 w 59"/>
              <a:gd name="T85" fmla="*/ 25 h 58"/>
              <a:gd name="T86" fmla="*/ 10 w 59"/>
              <a:gd name="T87" fmla="*/ 18 h 58"/>
              <a:gd name="T88" fmla="*/ 8 w 59"/>
              <a:gd name="T89" fmla="*/ 12 h 58"/>
              <a:gd name="T90" fmla="*/ 13 w 59"/>
              <a:gd name="T91" fmla="*/ 8 h 58"/>
              <a:gd name="T92" fmla="*/ 17 w 59"/>
              <a:gd name="T93" fmla="*/ 10 h 58"/>
              <a:gd name="T94" fmla="*/ 24 w 59"/>
              <a:gd name="T95" fmla="*/ 7 h 58"/>
              <a:gd name="T96" fmla="*/ 26 w 59"/>
              <a:gd name="T97" fmla="*/ 2 h 58"/>
              <a:gd name="T98" fmla="*/ 33 w 59"/>
              <a:gd name="T99" fmla="*/ 2 h 58"/>
              <a:gd name="T100" fmla="*/ 36 w 59"/>
              <a:gd name="T101" fmla="*/ 7 h 58"/>
              <a:gd name="T102" fmla="*/ 42 w 59"/>
              <a:gd name="T103" fmla="*/ 10 h 58"/>
              <a:gd name="T104" fmla="*/ 46 w 59"/>
              <a:gd name="T105" fmla="*/ 8 h 58"/>
              <a:gd name="T106" fmla="*/ 51 w 59"/>
              <a:gd name="T107" fmla="*/ 13 h 58"/>
              <a:gd name="T108" fmla="*/ 49 w 59"/>
              <a:gd name="T109" fmla="*/ 18 h 58"/>
              <a:gd name="T110" fmla="*/ 54 w 59"/>
              <a:gd name="T111" fmla="*/ 25 h 58"/>
              <a:gd name="T112" fmla="*/ 56 w 59"/>
              <a:gd name="T113" fmla="*/ 32 h 58"/>
              <a:gd name="T114" fmla="*/ 16 w 59"/>
              <a:gd name="T115" fmla="*/ 29 h 58"/>
              <a:gd name="T116" fmla="*/ 43 w 59"/>
              <a:gd name="T117" fmla="*/ 29 h 58"/>
              <a:gd name="T118" fmla="*/ 30 w 59"/>
              <a:gd name="T119" fmla="*/ 40 h 58"/>
              <a:gd name="T120" fmla="*/ 30 w 59"/>
              <a:gd name="T121" fmla="*/ 18 h 58"/>
              <a:gd name="T122" fmla="*/ 30 w 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" h="58">
                <a:moveTo>
                  <a:pt x="57" y="23"/>
                </a:moveTo>
                <a:cubicBezTo>
                  <a:pt x="54" y="22"/>
                  <a:pt x="54" y="22"/>
                  <a:pt x="54" y="22"/>
                </a:cubicBezTo>
                <a:cubicBezTo>
                  <a:pt x="54" y="20"/>
                  <a:pt x="53" y="18"/>
                  <a:pt x="52" y="16"/>
                </a:cubicBezTo>
                <a:cubicBezTo>
                  <a:pt x="53" y="14"/>
                  <a:pt x="53" y="14"/>
                  <a:pt x="53" y="14"/>
                </a:cubicBezTo>
                <a:cubicBezTo>
                  <a:pt x="54" y="13"/>
                  <a:pt x="54" y="12"/>
                  <a:pt x="53" y="11"/>
                </a:cubicBezTo>
                <a:cubicBezTo>
                  <a:pt x="48" y="5"/>
                  <a:pt x="48" y="5"/>
                  <a:pt x="48" y="5"/>
                </a:cubicBezTo>
                <a:cubicBezTo>
                  <a:pt x="47" y="5"/>
                  <a:pt x="47" y="5"/>
                  <a:pt x="46" y="5"/>
                </a:cubicBezTo>
                <a:cubicBezTo>
                  <a:pt x="46" y="5"/>
                  <a:pt x="45" y="5"/>
                  <a:pt x="45" y="5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6"/>
                  <a:pt x="38" y="5"/>
                  <a:pt x="36" y="4"/>
                </a:cubicBezTo>
                <a:cubicBezTo>
                  <a:pt x="36" y="2"/>
                  <a:pt x="36" y="2"/>
                  <a:pt x="36" y="2"/>
                </a:cubicBezTo>
                <a:cubicBezTo>
                  <a:pt x="35" y="1"/>
                  <a:pt x="35" y="0"/>
                  <a:pt x="34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24" y="1"/>
                  <a:pt x="24" y="2"/>
                </a:cubicBezTo>
                <a:cubicBezTo>
                  <a:pt x="23" y="4"/>
                  <a:pt x="23" y="4"/>
                  <a:pt x="23" y="4"/>
                </a:cubicBezTo>
                <a:cubicBezTo>
                  <a:pt x="21" y="5"/>
                  <a:pt x="19" y="6"/>
                  <a:pt x="17" y="7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3" y="5"/>
                  <a:pt x="13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6" y="11"/>
                  <a:pt x="6" y="11"/>
                  <a:pt x="6" y="11"/>
                </a:cubicBezTo>
                <a:cubicBezTo>
                  <a:pt x="5" y="12"/>
                  <a:pt x="6" y="13"/>
                  <a:pt x="6" y="14"/>
                </a:cubicBezTo>
                <a:cubicBezTo>
                  <a:pt x="8" y="16"/>
                  <a:pt x="8" y="16"/>
                  <a:pt x="8" y="16"/>
                </a:cubicBezTo>
                <a:cubicBezTo>
                  <a:pt x="7" y="18"/>
                  <a:pt x="6" y="20"/>
                  <a:pt x="5" y="2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3"/>
                  <a:pt x="0" y="24"/>
                  <a:pt x="0" y="25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4"/>
                  <a:pt x="1" y="35"/>
                  <a:pt x="2" y="35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8"/>
                  <a:pt x="7" y="40"/>
                  <a:pt x="8" y="42"/>
                </a:cubicBezTo>
                <a:cubicBezTo>
                  <a:pt x="6" y="44"/>
                  <a:pt x="6" y="44"/>
                  <a:pt x="6" y="44"/>
                </a:cubicBezTo>
                <a:cubicBezTo>
                  <a:pt x="6" y="45"/>
                  <a:pt x="5" y="46"/>
                  <a:pt x="6" y="47"/>
                </a:cubicBezTo>
                <a:cubicBezTo>
                  <a:pt x="12" y="53"/>
                  <a:pt x="12" y="53"/>
                  <a:pt x="12" y="53"/>
                </a:cubicBezTo>
                <a:cubicBezTo>
                  <a:pt x="12" y="53"/>
                  <a:pt x="12" y="53"/>
                  <a:pt x="13" y="53"/>
                </a:cubicBezTo>
                <a:cubicBezTo>
                  <a:pt x="13" y="53"/>
                  <a:pt x="14" y="53"/>
                  <a:pt x="14" y="53"/>
                </a:cubicBezTo>
                <a:cubicBezTo>
                  <a:pt x="17" y="51"/>
                  <a:pt x="17" y="51"/>
                  <a:pt x="17" y="51"/>
                </a:cubicBezTo>
                <a:cubicBezTo>
                  <a:pt x="19" y="52"/>
                  <a:pt x="21" y="53"/>
                  <a:pt x="23" y="54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7"/>
                  <a:pt x="25" y="58"/>
                  <a:pt x="26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5" y="58"/>
                  <a:pt x="35" y="57"/>
                  <a:pt x="36" y="56"/>
                </a:cubicBezTo>
                <a:cubicBezTo>
                  <a:pt x="36" y="54"/>
                  <a:pt x="36" y="54"/>
                  <a:pt x="36" y="54"/>
                </a:cubicBezTo>
                <a:cubicBezTo>
                  <a:pt x="38" y="53"/>
                  <a:pt x="40" y="52"/>
                  <a:pt x="42" y="51"/>
                </a:cubicBezTo>
                <a:cubicBezTo>
                  <a:pt x="45" y="53"/>
                  <a:pt x="45" y="53"/>
                  <a:pt x="45" y="53"/>
                </a:cubicBezTo>
                <a:cubicBezTo>
                  <a:pt x="45" y="53"/>
                  <a:pt x="46" y="53"/>
                  <a:pt x="46" y="53"/>
                </a:cubicBezTo>
                <a:cubicBezTo>
                  <a:pt x="47" y="53"/>
                  <a:pt x="47" y="53"/>
                  <a:pt x="48" y="53"/>
                </a:cubicBezTo>
                <a:cubicBezTo>
                  <a:pt x="53" y="47"/>
                  <a:pt x="53" y="47"/>
                  <a:pt x="53" y="47"/>
                </a:cubicBezTo>
                <a:cubicBezTo>
                  <a:pt x="54" y="46"/>
                  <a:pt x="54" y="45"/>
                  <a:pt x="53" y="44"/>
                </a:cubicBezTo>
                <a:cubicBezTo>
                  <a:pt x="52" y="42"/>
                  <a:pt x="52" y="42"/>
                  <a:pt x="52" y="42"/>
                </a:cubicBezTo>
                <a:cubicBezTo>
                  <a:pt x="53" y="40"/>
                  <a:pt x="54" y="38"/>
                  <a:pt x="54" y="36"/>
                </a:cubicBezTo>
                <a:cubicBezTo>
                  <a:pt x="57" y="35"/>
                  <a:pt x="57" y="35"/>
                  <a:pt x="57" y="35"/>
                </a:cubicBezTo>
                <a:cubicBezTo>
                  <a:pt x="58" y="35"/>
                  <a:pt x="59" y="34"/>
                  <a:pt x="59" y="33"/>
                </a:cubicBezTo>
                <a:cubicBezTo>
                  <a:pt x="59" y="25"/>
                  <a:pt x="59" y="25"/>
                  <a:pt x="59" y="25"/>
                </a:cubicBezTo>
                <a:cubicBezTo>
                  <a:pt x="59" y="24"/>
                  <a:pt x="58" y="23"/>
                  <a:pt x="57" y="23"/>
                </a:cubicBezTo>
                <a:close/>
                <a:moveTo>
                  <a:pt x="56" y="32"/>
                </a:moveTo>
                <a:cubicBezTo>
                  <a:pt x="56" y="32"/>
                  <a:pt x="56" y="32"/>
                  <a:pt x="56" y="32"/>
                </a:cubicBezTo>
                <a:cubicBezTo>
                  <a:pt x="54" y="33"/>
                  <a:pt x="54" y="33"/>
                  <a:pt x="54" y="33"/>
                </a:cubicBezTo>
                <a:cubicBezTo>
                  <a:pt x="53" y="33"/>
                  <a:pt x="52" y="34"/>
                  <a:pt x="52" y="35"/>
                </a:cubicBezTo>
                <a:cubicBezTo>
                  <a:pt x="51" y="37"/>
                  <a:pt x="50" y="39"/>
                  <a:pt x="49" y="40"/>
                </a:cubicBezTo>
                <a:cubicBezTo>
                  <a:pt x="49" y="41"/>
                  <a:pt x="49" y="42"/>
                  <a:pt x="49" y="43"/>
                </a:cubicBezTo>
                <a:cubicBezTo>
                  <a:pt x="51" y="46"/>
                  <a:pt x="51" y="46"/>
                  <a:pt x="51" y="46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4" y="49"/>
                  <a:pt x="44" y="49"/>
                  <a:pt x="44" y="49"/>
                </a:cubicBezTo>
                <a:cubicBezTo>
                  <a:pt x="43" y="48"/>
                  <a:pt x="43" y="48"/>
                  <a:pt x="42" y="48"/>
                </a:cubicBezTo>
                <a:cubicBezTo>
                  <a:pt x="42" y="48"/>
                  <a:pt x="41" y="48"/>
                  <a:pt x="41" y="49"/>
                </a:cubicBezTo>
                <a:cubicBezTo>
                  <a:pt x="39" y="50"/>
                  <a:pt x="37" y="50"/>
                  <a:pt x="36" y="51"/>
                </a:cubicBezTo>
                <a:cubicBezTo>
                  <a:pt x="35" y="51"/>
                  <a:pt x="34" y="52"/>
                  <a:pt x="34" y="53"/>
                </a:cubicBezTo>
                <a:cubicBezTo>
                  <a:pt x="33" y="56"/>
                  <a:pt x="33" y="56"/>
                  <a:pt x="33" y="56"/>
                </a:cubicBezTo>
                <a:cubicBezTo>
                  <a:pt x="33" y="56"/>
                  <a:pt x="33" y="56"/>
                  <a:pt x="33" y="56"/>
                </a:cubicBezTo>
                <a:cubicBezTo>
                  <a:pt x="26" y="56"/>
                  <a:pt x="26" y="56"/>
                  <a:pt x="26" y="56"/>
                </a:cubicBezTo>
                <a:cubicBezTo>
                  <a:pt x="26" y="53"/>
                  <a:pt x="26" y="53"/>
                  <a:pt x="26" y="53"/>
                </a:cubicBezTo>
                <a:cubicBezTo>
                  <a:pt x="25" y="52"/>
                  <a:pt x="25" y="51"/>
                  <a:pt x="24" y="51"/>
                </a:cubicBezTo>
                <a:cubicBezTo>
                  <a:pt x="22" y="50"/>
                  <a:pt x="20" y="50"/>
                  <a:pt x="18" y="49"/>
                </a:cubicBezTo>
                <a:cubicBezTo>
                  <a:pt x="18" y="48"/>
                  <a:pt x="17" y="48"/>
                  <a:pt x="17" y="48"/>
                </a:cubicBezTo>
                <a:cubicBezTo>
                  <a:pt x="16" y="48"/>
                  <a:pt x="16" y="48"/>
                  <a:pt x="16" y="49"/>
                </a:cubicBezTo>
                <a:cubicBezTo>
                  <a:pt x="13" y="50"/>
                  <a:pt x="13" y="50"/>
                  <a:pt x="13" y="50"/>
                </a:cubicBezTo>
                <a:cubicBezTo>
                  <a:pt x="13" y="50"/>
                  <a:pt x="13" y="50"/>
                  <a:pt x="13" y="50"/>
                </a:cubicBezTo>
                <a:cubicBezTo>
                  <a:pt x="8" y="46"/>
                  <a:pt x="8" y="46"/>
                  <a:pt x="8" y="46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2"/>
                  <a:pt x="10" y="41"/>
                  <a:pt x="10" y="40"/>
                </a:cubicBezTo>
                <a:cubicBezTo>
                  <a:pt x="9" y="39"/>
                  <a:pt x="8" y="37"/>
                  <a:pt x="8" y="35"/>
                </a:cubicBezTo>
                <a:cubicBezTo>
                  <a:pt x="7" y="34"/>
                  <a:pt x="7" y="33"/>
                  <a:pt x="6" y="33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26"/>
                  <a:pt x="3" y="26"/>
                  <a:pt x="3" y="26"/>
                </a:cubicBezTo>
                <a:cubicBezTo>
                  <a:pt x="6" y="25"/>
                  <a:pt x="6" y="25"/>
                  <a:pt x="6" y="25"/>
                </a:cubicBezTo>
                <a:cubicBezTo>
                  <a:pt x="7" y="25"/>
                  <a:pt x="7" y="24"/>
                  <a:pt x="8" y="23"/>
                </a:cubicBezTo>
                <a:cubicBezTo>
                  <a:pt x="8" y="21"/>
                  <a:pt x="9" y="19"/>
                  <a:pt x="10" y="18"/>
                </a:cubicBezTo>
                <a:cubicBezTo>
                  <a:pt x="10" y="17"/>
                  <a:pt x="10" y="16"/>
                  <a:pt x="10" y="15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13" y="8"/>
                  <a:pt x="13" y="8"/>
                  <a:pt x="13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7" y="10"/>
                </a:cubicBezTo>
                <a:cubicBezTo>
                  <a:pt x="17" y="10"/>
                  <a:pt x="18" y="10"/>
                  <a:pt x="18" y="9"/>
                </a:cubicBezTo>
                <a:cubicBezTo>
                  <a:pt x="20" y="8"/>
                  <a:pt x="22" y="8"/>
                  <a:pt x="24" y="7"/>
                </a:cubicBezTo>
                <a:cubicBezTo>
                  <a:pt x="25" y="7"/>
                  <a:pt x="25" y="6"/>
                  <a:pt x="26" y="5"/>
                </a:cubicBezTo>
                <a:cubicBezTo>
                  <a:pt x="26" y="2"/>
                  <a:pt x="26" y="2"/>
                  <a:pt x="26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6"/>
                  <a:pt x="35" y="7"/>
                  <a:pt x="36" y="7"/>
                </a:cubicBezTo>
                <a:cubicBezTo>
                  <a:pt x="37" y="8"/>
                  <a:pt x="39" y="8"/>
                  <a:pt x="41" y="9"/>
                </a:cubicBezTo>
                <a:cubicBezTo>
                  <a:pt x="41" y="10"/>
                  <a:pt x="42" y="10"/>
                  <a:pt x="42" y="10"/>
                </a:cubicBezTo>
                <a:cubicBezTo>
                  <a:pt x="43" y="10"/>
                  <a:pt x="43" y="10"/>
                  <a:pt x="44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51" y="12"/>
                  <a:pt x="51" y="12"/>
                  <a:pt x="51" y="12"/>
                </a:cubicBezTo>
                <a:cubicBezTo>
                  <a:pt x="51" y="12"/>
                  <a:pt x="51" y="12"/>
                  <a:pt x="51" y="13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6"/>
                  <a:pt x="49" y="17"/>
                  <a:pt x="49" y="18"/>
                </a:cubicBezTo>
                <a:cubicBezTo>
                  <a:pt x="50" y="19"/>
                  <a:pt x="51" y="21"/>
                  <a:pt x="52" y="23"/>
                </a:cubicBezTo>
                <a:cubicBezTo>
                  <a:pt x="52" y="24"/>
                  <a:pt x="53" y="25"/>
                  <a:pt x="54" y="25"/>
                </a:cubicBezTo>
                <a:cubicBezTo>
                  <a:pt x="56" y="26"/>
                  <a:pt x="56" y="26"/>
                  <a:pt x="56" y="26"/>
                </a:cubicBezTo>
                <a:lnTo>
                  <a:pt x="56" y="32"/>
                </a:lnTo>
                <a:close/>
                <a:moveTo>
                  <a:pt x="30" y="16"/>
                </a:moveTo>
                <a:cubicBezTo>
                  <a:pt x="22" y="16"/>
                  <a:pt x="16" y="22"/>
                  <a:pt x="16" y="29"/>
                </a:cubicBezTo>
                <a:cubicBezTo>
                  <a:pt x="16" y="36"/>
                  <a:pt x="22" y="42"/>
                  <a:pt x="30" y="42"/>
                </a:cubicBezTo>
                <a:cubicBezTo>
                  <a:pt x="37" y="42"/>
                  <a:pt x="43" y="36"/>
                  <a:pt x="43" y="29"/>
                </a:cubicBezTo>
                <a:cubicBezTo>
                  <a:pt x="43" y="22"/>
                  <a:pt x="37" y="16"/>
                  <a:pt x="30" y="16"/>
                </a:cubicBezTo>
                <a:close/>
                <a:moveTo>
                  <a:pt x="30" y="40"/>
                </a:moveTo>
                <a:cubicBezTo>
                  <a:pt x="24" y="40"/>
                  <a:pt x="19" y="35"/>
                  <a:pt x="19" y="29"/>
                </a:cubicBezTo>
                <a:cubicBezTo>
                  <a:pt x="19" y="23"/>
                  <a:pt x="24" y="18"/>
                  <a:pt x="30" y="18"/>
                </a:cubicBezTo>
                <a:cubicBezTo>
                  <a:pt x="36" y="18"/>
                  <a:pt x="40" y="23"/>
                  <a:pt x="40" y="29"/>
                </a:cubicBezTo>
                <a:cubicBezTo>
                  <a:pt x="40" y="35"/>
                  <a:pt x="36" y="40"/>
                  <a:pt x="30" y="4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56BDBD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TextBox 76"/>
          <p:cNvSpPr txBox="1"/>
          <p:nvPr/>
        </p:nvSpPr>
        <p:spPr>
          <a:xfrm>
            <a:off x="5367020" y="2708275"/>
            <a:ext cx="1393888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运营方案</a:t>
            </a:r>
            <a:endParaRPr lang="zh-CN" altLang="en-US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" name="文本框 12"/>
          <p:cNvSpPr txBox="1"/>
          <p:nvPr/>
        </p:nvSpPr>
        <p:spPr>
          <a:xfrm>
            <a:off x="5211498" y="3352165"/>
            <a:ext cx="1817317" cy="982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第一步：精选系列短视频</a:t>
            </a: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第二步：公域分发</a:t>
            </a:r>
          </a:p>
        </p:txBody>
      </p:sp>
      <p:sp>
        <p:nvSpPr>
          <p:cNvPr id="14" name="TextBox 76"/>
          <p:cNvSpPr txBox="1"/>
          <p:nvPr/>
        </p:nvSpPr>
        <p:spPr>
          <a:xfrm>
            <a:off x="2611120" y="2727325"/>
            <a:ext cx="1393888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渠道</a:t>
            </a:r>
            <a:endParaRPr lang="zh-CN" altLang="en-US" b="1" dirty="0">
              <a:blipFill>
                <a:blip r:embed="rId5"/>
                <a:stretch>
                  <a:fillRect/>
                </a:stretch>
              </a:blip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2"/>
          <p:cNvSpPr txBox="1"/>
          <p:nvPr/>
        </p:nvSpPr>
        <p:spPr>
          <a:xfrm>
            <a:off x="2369873" y="3330575"/>
            <a:ext cx="1817317" cy="982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、视频号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、抖音号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、快手号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、其他</a:t>
            </a:r>
          </a:p>
        </p:txBody>
      </p:sp>
      <p:sp>
        <p:nvSpPr>
          <p:cNvPr id="16" name="TextBox 76"/>
          <p:cNvSpPr txBox="1"/>
          <p:nvPr/>
        </p:nvSpPr>
        <p:spPr>
          <a:xfrm>
            <a:off x="8122920" y="2727325"/>
            <a:ext cx="1393888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指标</a:t>
            </a:r>
          </a:p>
        </p:txBody>
      </p:sp>
      <p:sp>
        <p:nvSpPr>
          <p:cNvPr id="17" name="文本框 12"/>
          <p:cNvSpPr txBox="1"/>
          <p:nvPr/>
        </p:nvSpPr>
        <p:spPr>
          <a:xfrm>
            <a:off x="8244893" y="3342640"/>
            <a:ext cx="1817317" cy="982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更新：1-7条/周</a:t>
            </a: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2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负责人：营销人员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" grpId="0"/>
      <p:bldP spid="26" grpId="0" bldLvl="0" animBg="1"/>
      <p:bldP spid="27" grpId="0" bldLvl="0" animBg="1"/>
      <p:bldP spid="41" grpId="0" bldLvl="0" animBg="1"/>
      <p:bldP spid="36" grpId="0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7105f347f6ad"/>
          <p:cNvPicPr>
            <a:picLocks noChangeAspect="1"/>
          </p:cNvPicPr>
          <p:nvPr/>
        </p:nvPicPr>
        <p:blipFill>
          <a:blip r:embed="rId4" cstate="print"/>
          <a:srcRect t="18182" b="71717"/>
          <a:stretch>
            <a:fillRect/>
          </a:stretch>
        </p:blipFill>
        <p:spPr>
          <a:xfrm>
            <a:off x="3268345" y="247015"/>
            <a:ext cx="5502275" cy="1016000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3094990" y="1861185"/>
            <a:ext cx="5886450" cy="3373755"/>
            <a:chOff x="4679" y="2931"/>
            <a:chExt cx="9270" cy="5313"/>
          </a:xfrm>
        </p:grpSpPr>
        <p:sp>
          <p:nvSpPr>
            <p:cNvPr id="29" name="流程图: 手动操作 28"/>
            <p:cNvSpPr/>
            <p:nvPr/>
          </p:nvSpPr>
          <p:spPr>
            <a:xfrm>
              <a:off x="4679" y="2931"/>
              <a:ext cx="9270" cy="1348"/>
            </a:xfrm>
            <a:prstGeom prst="flowChartManualOperation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流程图: 手动操作 29"/>
            <p:cNvSpPr/>
            <p:nvPr/>
          </p:nvSpPr>
          <p:spPr>
            <a:xfrm>
              <a:off x="6612" y="4373"/>
              <a:ext cx="5403" cy="1240"/>
            </a:xfrm>
            <a:prstGeom prst="flowChartManualOperation">
              <a:avLst/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流程图: 手动操作 30"/>
            <p:cNvSpPr/>
            <p:nvPr/>
          </p:nvSpPr>
          <p:spPr>
            <a:xfrm>
              <a:off x="7719" y="5727"/>
              <a:ext cx="3156" cy="993"/>
            </a:xfrm>
            <a:prstGeom prst="flowChartManualOperation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流程图: 合并 31"/>
            <p:cNvSpPr/>
            <p:nvPr/>
          </p:nvSpPr>
          <p:spPr>
            <a:xfrm>
              <a:off x="8392" y="6834"/>
              <a:ext cx="1782" cy="1411"/>
            </a:xfrm>
            <a:prstGeom prst="flowChartMerg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6111" y="3399"/>
              <a:ext cx="642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公域陌生客户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380" y="4727"/>
              <a:ext cx="383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弱连接客户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301" y="5958"/>
              <a:ext cx="205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准客户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452" y="7189"/>
              <a:ext cx="172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老客户</a:t>
              </a:r>
            </a:p>
          </p:txBody>
        </p:sp>
      </p:grpSp>
      <p:pic>
        <p:nvPicPr>
          <p:cNvPr id="45" name="图片 44" descr="e9b5f485f726160b02e2be00f66db24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06375" y="4009390"/>
            <a:ext cx="12604750" cy="2879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0d778676d7e60fd447f1bb563e7074e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2285" y="-360045"/>
            <a:ext cx="7938135" cy="79381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3620" y="2235835"/>
            <a:ext cx="4425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感谢观看</a:t>
            </a:r>
          </a:p>
        </p:txBody>
      </p:sp>
      <p:pic>
        <p:nvPicPr>
          <p:cNvPr id="28" name="图片 27" descr="1e8d5dc677e786d3e5df30132e8f680e"/>
          <p:cNvPicPr>
            <a:picLocks noChangeAspect="1"/>
          </p:cNvPicPr>
          <p:nvPr/>
        </p:nvPicPr>
        <p:blipFill>
          <a:blip r:embed="rId6" cstate="print"/>
          <a:srcRect t="43247" b="34983"/>
          <a:stretch>
            <a:fillRect/>
          </a:stretch>
        </p:blipFill>
        <p:spPr>
          <a:xfrm rot="180000">
            <a:off x="809625" y="2856230"/>
            <a:ext cx="5372100" cy="796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effc575eedc50279197096e02b1e8c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8890" y="2145665"/>
            <a:ext cx="12448540" cy="38411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49165" y="1073785"/>
            <a:ext cx="2693670" cy="674370"/>
          </a:xfrm>
          <a:prstGeom prst="rect">
            <a:avLst/>
          </a:prstGeom>
        </p:spPr>
        <p:txBody>
          <a:bodyPr vert="horz" wrap="square" lIns="121610" tIns="60805" rIns="121610" bIns="60805">
            <a:spAutoFit/>
          </a:bodyPr>
          <a:lstStyle/>
          <a:p>
            <a:pPr algn="dist" defTabSz="1215390"/>
            <a:r>
              <a:rPr lang="zh-CN" altLang="en-US" sz="3600" b="1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目录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75360" y="2366645"/>
            <a:ext cx="2075815" cy="475615"/>
            <a:chOff x="11756" y="2908"/>
            <a:chExt cx="3269" cy="749"/>
          </a:xfrm>
        </p:grpSpPr>
        <p:sp>
          <p:nvSpPr>
            <p:cNvPr id="72" name="文本框 71"/>
            <p:cNvSpPr txBox="1"/>
            <p:nvPr/>
          </p:nvSpPr>
          <p:spPr>
            <a:xfrm>
              <a:off x="11756" y="2908"/>
              <a:ext cx="1175" cy="7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5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</p:txBody>
        </p:sp>
        <p:sp>
          <p:nvSpPr>
            <p:cNvPr id="101" name="TextBox 22"/>
            <p:cNvSpPr txBox="1"/>
            <p:nvPr/>
          </p:nvSpPr>
          <p:spPr>
            <a:xfrm>
              <a:off x="13389" y="3100"/>
              <a:ext cx="1636" cy="327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Autofit/>
            </a:bodyPr>
            <a:lstStyle/>
            <a:p>
              <a:pPr algn="l"/>
              <a:r>
                <a:rPr lang="zh-CN" altLang="en-US" b="1" spc="6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 Light" panose="020B0502040204020203" pitchFamily="34" charset="-122"/>
                </a:rPr>
                <a:t>老客户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75360" y="5566410"/>
            <a:ext cx="4180840" cy="505460"/>
            <a:chOff x="11756" y="2908"/>
            <a:chExt cx="6584" cy="796"/>
          </a:xfrm>
        </p:grpSpPr>
        <p:sp>
          <p:nvSpPr>
            <p:cNvPr id="6" name="文本框 5"/>
            <p:cNvSpPr txBox="1"/>
            <p:nvPr/>
          </p:nvSpPr>
          <p:spPr>
            <a:xfrm>
              <a:off x="11756" y="2908"/>
              <a:ext cx="1175" cy="7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5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3389" y="3119"/>
              <a:ext cx="4951" cy="585"/>
              <a:chOff x="4384" y="3371"/>
              <a:chExt cx="4951" cy="585"/>
            </a:xfrm>
          </p:grpSpPr>
          <p:sp>
            <p:nvSpPr>
              <p:cNvPr id="36" name="TextBox 21"/>
              <p:cNvSpPr txBox="1"/>
              <p:nvPr/>
            </p:nvSpPr>
            <p:spPr>
              <a:xfrm>
                <a:off x="4384" y="3836"/>
                <a:ext cx="4951" cy="12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11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TextBox 22"/>
              <p:cNvSpPr txBox="1"/>
              <p:nvPr/>
            </p:nvSpPr>
            <p:spPr>
              <a:xfrm>
                <a:off x="4384" y="3371"/>
                <a:ext cx="1636" cy="327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Autofit/>
              </a:bodyPr>
              <a:lstStyle/>
              <a:p>
                <a:pPr algn="l"/>
                <a:r>
                  <a:rPr lang="zh-CN" altLang="en-US" b="1" spc="600" dirty="0">
                    <a:blipFill>
                      <a:blip r:embed="rId5"/>
                      <a:stretch>
                        <a:fillRect/>
                      </a:stretch>
                    </a:blip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 Light" panose="020B0502040204020203" pitchFamily="34" charset="-122"/>
                  </a:rPr>
                  <a:t>弱连接客户</a:t>
                </a: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6690360" y="2366645"/>
            <a:ext cx="4180840" cy="505460"/>
            <a:chOff x="11756" y="2908"/>
            <a:chExt cx="6584" cy="796"/>
          </a:xfrm>
        </p:grpSpPr>
        <p:sp>
          <p:nvSpPr>
            <p:cNvPr id="40" name="文本框 39"/>
            <p:cNvSpPr txBox="1"/>
            <p:nvPr/>
          </p:nvSpPr>
          <p:spPr>
            <a:xfrm>
              <a:off x="11756" y="2908"/>
              <a:ext cx="1175" cy="7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5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3305" y="3119"/>
              <a:ext cx="5035" cy="585"/>
              <a:chOff x="4300" y="3371"/>
              <a:chExt cx="5035" cy="585"/>
            </a:xfrm>
          </p:grpSpPr>
          <p:sp>
            <p:nvSpPr>
              <p:cNvPr id="42" name="TextBox 21"/>
              <p:cNvSpPr txBox="1"/>
              <p:nvPr/>
            </p:nvSpPr>
            <p:spPr>
              <a:xfrm>
                <a:off x="4384" y="3836"/>
                <a:ext cx="4951" cy="12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11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TextBox 22"/>
              <p:cNvSpPr txBox="1"/>
              <p:nvPr/>
            </p:nvSpPr>
            <p:spPr>
              <a:xfrm>
                <a:off x="4300" y="3371"/>
                <a:ext cx="1636" cy="327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Autofit/>
              </a:bodyPr>
              <a:lstStyle/>
              <a:p>
                <a:pPr algn="l"/>
                <a:r>
                  <a:rPr lang="zh-CN" altLang="en-US" b="1" spc="600" dirty="0">
                    <a:blipFill>
                      <a:blip r:embed="rId5"/>
                      <a:stretch>
                        <a:fillRect/>
                      </a:stretch>
                    </a:blip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 Light" panose="020B0502040204020203" pitchFamily="34" charset="-122"/>
                  </a:rPr>
                  <a:t>准客户</a:t>
                </a: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6741160" y="5566410"/>
            <a:ext cx="4180840" cy="505460"/>
            <a:chOff x="11756" y="2908"/>
            <a:chExt cx="6584" cy="796"/>
          </a:xfrm>
        </p:grpSpPr>
        <p:sp>
          <p:nvSpPr>
            <p:cNvPr id="45" name="文本框 44"/>
            <p:cNvSpPr txBox="1"/>
            <p:nvPr/>
          </p:nvSpPr>
          <p:spPr>
            <a:xfrm>
              <a:off x="11756" y="2908"/>
              <a:ext cx="1175" cy="7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5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13389" y="3119"/>
              <a:ext cx="4951" cy="585"/>
              <a:chOff x="4384" y="3371"/>
              <a:chExt cx="4951" cy="585"/>
            </a:xfrm>
          </p:grpSpPr>
          <p:sp>
            <p:nvSpPr>
              <p:cNvPr id="47" name="TextBox 21"/>
              <p:cNvSpPr txBox="1"/>
              <p:nvPr/>
            </p:nvSpPr>
            <p:spPr>
              <a:xfrm>
                <a:off x="4384" y="3836"/>
                <a:ext cx="4951" cy="12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11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TextBox 22"/>
              <p:cNvSpPr txBox="1"/>
              <p:nvPr/>
            </p:nvSpPr>
            <p:spPr>
              <a:xfrm>
                <a:off x="4384" y="3371"/>
                <a:ext cx="1636" cy="327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Autofit/>
              </a:bodyPr>
              <a:lstStyle/>
              <a:p>
                <a:pPr algn="l"/>
                <a:r>
                  <a:rPr lang="zh-CN" altLang="en-US" b="1" spc="600" dirty="0">
                    <a:blipFill>
                      <a:blip r:embed="rId5"/>
                      <a:stretch>
                        <a:fillRect/>
                      </a:stretch>
                    </a:blip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 Light" panose="020B0502040204020203" pitchFamily="34" charset="-122"/>
                  </a:rPr>
                  <a:t>公域陌生客户</a:t>
                </a:r>
              </a:p>
            </p:txBody>
          </p:sp>
        </p:grpSp>
      </p:grpSp>
      <p:pic>
        <p:nvPicPr>
          <p:cNvPr id="49" name="图片 48" descr="57105f347f6ad"/>
          <p:cNvPicPr>
            <a:picLocks noChangeAspect="1"/>
          </p:cNvPicPr>
          <p:nvPr/>
        </p:nvPicPr>
        <p:blipFill>
          <a:blip r:embed="rId6" cstate="print"/>
          <a:srcRect t="18182" b="71717"/>
          <a:stretch>
            <a:fillRect/>
          </a:stretch>
        </p:blipFill>
        <p:spPr>
          <a:xfrm>
            <a:off x="3263900" y="120650"/>
            <a:ext cx="5502275" cy="788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7105f347f6ad"/>
          <p:cNvPicPr>
            <a:picLocks noChangeAspect="1"/>
          </p:cNvPicPr>
          <p:nvPr/>
        </p:nvPicPr>
        <p:blipFill>
          <a:blip r:embed="rId4" cstate="print"/>
          <a:srcRect t="18182" b="71717"/>
          <a:stretch>
            <a:fillRect/>
          </a:stretch>
        </p:blipFill>
        <p:spPr>
          <a:xfrm>
            <a:off x="3268345" y="247015"/>
            <a:ext cx="5502275" cy="1016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69535" y="2823210"/>
            <a:ext cx="3612515" cy="892175"/>
            <a:chOff x="7239" y="5884"/>
            <a:chExt cx="5689" cy="1405"/>
          </a:xfrm>
        </p:grpSpPr>
        <p:sp>
          <p:nvSpPr>
            <p:cNvPr id="100" name="TextBox 21"/>
            <p:cNvSpPr txBox="1"/>
            <p:nvPr/>
          </p:nvSpPr>
          <p:spPr>
            <a:xfrm>
              <a:off x="7459" y="7059"/>
              <a:ext cx="5469" cy="23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目标：客户关系管理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239" y="5884"/>
              <a:ext cx="375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老客户</a:t>
              </a:r>
            </a:p>
          </p:txBody>
        </p:sp>
      </p:grpSp>
      <p:pic>
        <p:nvPicPr>
          <p:cNvPr id="13" name="图片 12" descr="e9b5f485f726160b02e2be00f66db2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4140" y="4739005"/>
            <a:ext cx="12400280" cy="2114550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3268345" y="2531110"/>
            <a:ext cx="200279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pic>
        <p:nvPicPr>
          <p:cNvPr id="14" name="图片 13" descr="1e8d5dc677e786d3e5df30132e8f680e"/>
          <p:cNvPicPr>
            <a:picLocks noChangeAspect="1"/>
          </p:cNvPicPr>
          <p:nvPr/>
        </p:nvPicPr>
        <p:blipFill>
          <a:blip r:embed="rId7" cstate="print"/>
          <a:srcRect t="38518" b="31436"/>
          <a:stretch>
            <a:fillRect/>
          </a:stretch>
        </p:blipFill>
        <p:spPr>
          <a:xfrm rot="240000">
            <a:off x="3575685" y="3718560"/>
            <a:ext cx="5372100" cy="1099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7105f347f6ad"/>
          <p:cNvPicPr>
            <a:picLocks noChangeAspect="1"/>
          </p:cNvPicPr>
          <p:nvPr/>
        </p:nvPicPr>
        <p:blipFill>
          <a:blip r:embed="rId4" cstate="print"/>
          <a:srcRect t="18182" b="71717"/>
          <a:stretch>
            <a:fillRect/>
          </a:stretch>
        </p:blipFill>
        <p:spPr>
          <a:xfrm>
            <a:off x="3268345" y="247015"/>
            <a:ext cx="5502275" cy="10160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342890" y="1377315"/>
            <a:ext cx="1633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zh-CN" altLang="zh-CN" b="1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老客户</a:t>
            </a:r>
          </a:p>
        </p:txBody>
      </p:sp>
      <p:sp>
        <p:nvSpPr>
          <p:cNvPr id="2" name="矩形 1"/>
          <p:cNvSpPr/>
          <p:nvPr/>
        </p:nvSpPr>
        <p:spPr>
          <a:xfrm>
            <a:off x="998220" y="2579370"/>
            <a:ext cx="2424430" cy="3795395"/>
          </a:xfrm>
          <a:prstGeom prst="rect">
            <a:avLst/>
          </a:prstGeom>
          <a:gradFill>
            <a:gsLst>
              <a:gs pos="0">
                <a:srgbClr val="FECF40">
                  <a:alpha val="35000"/>
                </a:srgbClr>
              </a:gs>
              <a:gs pos="100000">
                <a:srgbClr val="846C2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589405" y="1915160"/>
            <a:ext cx="1241425" cy="1241425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045075" y="2595880"/>
            <a:ext cx="2424430" cy="3795395"/>
          </a:xfrm>
          <a:prstGeom prst="rect">
            <a:avLst/>
          </a:prstGeom>
          <a:gradFill>
            <a:gsLst>
              <a:gs pos="0">
                <a:srgbClr val="FECF40">
                  <a:alpha val="35000"/>
                </a:srgbClr>
              </a:gs>
              <a:gs pos="100000">
                <a:srgbClr val="846C2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623560" y="1931670"/>
            <a:ext cx="1241425" cy="1241425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066530" y="2595880"/>
            <a:ext cx="2424430" cy="3795395"/>
          </a:xfrm>
          <a:prstGeom prst="rect">
            <a:avLst/>
          </a:prstGeom>
          <a:gradFill>
            <a:gsLst>
              <a:gs pos="0">
                <a:srgbClr val="FECF40">
                  <a:alpha val="35000"/>
                </a:srgbClr>
              </a:gs>
              <a:gs pos="100000">
                <a:srgbClr val="846C2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657715" y="1931670"/>
            <a:ext cx="1241425" cy="1241425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76"/>
          <p:cNvSpPr txBox="1"/>
          <p:nvPr/>
        </p:nvSpPr>
        <p:spPr>
          <a:xfrm>
            <a:off x="1199515" y="3434080"/>
            <a:ext cx="2046605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来</a:t>
            </a:r>
            <a:r>
              <a:rPr lang="en-US" altLang="zh-CN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源</a:t>
            </a:r>
          </a:p>
        </p:txBody>
      </p:sp>
      <p:sp>
        <p:nvSpPr>
          <p:cNvPr id="18" name="文本框 12"/>
          <p:cNvSpPr txBox="1"/>
          <p:nvPr/>
        </p:nvSpPr>
        <p:spPr>
          <a:xfrm>
            <a:off x="1261110" y="4062095"/>
            <a:ext cx="1985645" cy="982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100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1100" b="1">
                <a:solidFill>
                  <a:schemeClr val="bg1"/>
                </a:solidFill>
                <a:sym typeface="+mn-ea"/>
              </a:rPr>
              <a:t>、历史老客户：例企业有</a:t>
            </a:r>
            <a:r>
              <a:rPr lang="en-US" altLang="zh-CN" sz="1100" b="1">
                <a:solidFill>
                  <a:schemeClr val="bg1"/>
                </a:solidFill>
                <a:sym typeface="+mn-ea"/>
              </a:rPr>
              <a:t>500</a:t>
            </a:r>
            <a:r>
              <a:rPr lang="zh-CN" altLang="en-US" sz="1100" b="1">
                <a:solidFill>
                  <a:schemeClr val="bg1"/>
                </a:solidFill>
                <a:sym typeface="+mn-ea"/>
              </a:rPr>
              <a:t>个老客户</a:t>
            </a: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1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1100" b="1">
                <a:solidFill>
                  <a:schemeClr val="bg1"/>
                </a:solidFill>
                <a:sym typeface="+mn-ea"/>
              </a:rPr>
              <a:t>、当月已成交客户：例企业有</a:t>
            </a:r>
            <a:r>
              <a:rPr lang="en-US" altLang="zh-CN" sz="1100" b="1">
                <a:solidFill>
                  <a:schemeClr val="bg1"/>
                </a:solidFill>
                <a:sym typeface="+mn-ea"/>
              </a:rPr>
              <a:t>10</a:t>
            </a:r>
            <a:r>
              <a:rPr lang="zh-CN" altLang="en-US" sz="1100" b="1">
                <a:solidFill>
                  <a:schemeClr val="bg1"/>
                </a:solidFill>
                <a:sym typeface="+mn-ea"/>
              </a:rPr>
              <a:t>个已成交的客户</a:t>
            </a:r>
          </a:p>
        </p:txBody>
      </p:sp>
      <p:sp>
        <p:nvSpPr>
          <p:cNvPr id="23" name="TextBox 76"/>
          <p:cNvSpPr txBox="1"/>
          <p:nvPr/>
        </p:nvSpPr>
        <p:spPr>
          <a:xfrm>
            <a:off x="5220970" y="3434080"/>
            <a:ext cx="2046605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运营方案</a:t>
            </a:r>
          </a:p>
        </p:txBody>
      </p:sp>
      <p:sp>
        <p:nvSpPr>
          <p:cNvPr id="24" name="文本框 12"/>
          <p:cNvSpPr txBox="1"/>
          <p:nvPr/>
        </p:nvSpPr>
        <p:spPr>
          <a:xfrm>
            <a:off x="5251450" y="4063365"/>
            <a:ext cx="1985645" cy="982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100" b="1">
                <a:solidFill>
                  <a:schemeClr val="bg1"/>
                </a:solidFill>
                <a:sym typeface="+mn-ea"/>
              </a:rPr>
              <a:t>第一步：建立连接</a:t>
            </a: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100" b="1">
                <a:solidFill>
                  <a:schemeClr val="bg1"/>
                </a:solidFill>
                <a:sym typeface="+mn-ea"/>
              </a:rPr>
              <a:t>（向客户投递私域视界内容，即可完成数据建档）</a:t>
            </a: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100" b="1">
                <a:solidFill>
                  <a:schemeClr val="bg1"/>
                </a:solidFill>
                <a:sym typeface="+mn-ea"/>
              </a:rPr>
              <a:t> 第二步：客户分配</a:t>
            </a: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100" b="1">
                <a:solidFill>
                  <a:schemeClr val="bg1"/>
                </a:solidFill>
                <a:sym typeface="+mn-ea"/>
              </a:rPr>
              <a:t> 第三步：内容分发</a:t>
            </a:r>
          </a:p>
        </p:txBody>
      </p:sp>
      <p:sp>
        <p:nvSpPr>
          <p:cNvPr id="25" name="TextBox 76"/>
          <p:cNvSpPr txBox="1"/>
          <p:nvPr/>
        </p:nvSpPr>
        <p:spPr>
          <a:xfrm>
            <a:off x="9255760" y="3434080"/>
            <a:ext cx="2046605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指</a:t>
            </a:r>
            <a:r>
              <a:rPr lang="en-US" altLang="zh-CN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</a:t>
            </a:r>
          </a:p>
        </p:txBody>
      </p:sp>
      <p:sp>
        <p:nvSpPr>
          <p:cNvPr id="38" name="文本框 12"/>
          <p:cNvSpPr txBox="1"/>
          <p:nvPr/>
        </p:nvSpPr>
        <p:spPr>
          <a:xfrm>
            <a:off x="9298305" y="4102735"/>
            <a:ext cx="1985645" cy="982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100" b="1">
                <a:solidFill>
                  <a:schemeClr val="bg1"/>
                </a:solidFill>
                <a:sym typeface="+mn-ea"/>
              </a:rPr>
              <a:t>1次/周或1次/月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100" b="1">
                <a:solidFill>
                  <a:schemeClr val="bg1"/>
                </a:solidFill>
                <a:sym typeface="+mn-ea"/>
              </a:rPr>
              <a:t>负责人：全员参与</a:t>
            </a:r>
          </a:p>
        </p:txBody>
      </p:sp>
      <p:sp>
        <p:nvSpPr>
          <p:cNvPr id="13368" name="Freeform 112"/>
          <p:cNvSpPr>
            <a:spLocks noEditPoints="1" noChangeArrowheads="1"/>
          </p:cNvSpPr>
          <p:nvPr/>
        </p:nvSpPr>
        <p:spPr bwMode="auto">
          <a:xfrm>
            <a:off x="1896110" y="2154555"/>
            <a:ext cx="678815" cy="762635"/>
          </a:xfrm>
          <a:custGeom>
            <a:avLst/>
            <a:gdLst>
              <a:gd name="T0" fmla="*/ 157 w 182"/>
              <a:gd name="T1" fmla="*/ 96 h 204"/>
              <a:gd name="T2" fmla="*/ 153 w 182"/>
              <a:gd name="T3" fmla="*/ 48 h 204"/>
              <a:gd name="T4" fmla="*/ 78 w 182"/>
              <a:gd name="T5" fmla="*/ 0 h 204"/>
              <a:gd name="T6" fmla="*/ 1 w 182"/>
              <a:gd name="T7" fmla="*/ 79 h 204"/>
              <a:gd name="T8" fmla="*/ 0 w 182"/>
              <a:gd name="T9" fmla="*/ 204 h 204"/>
              <a:gd name="T10" fmla="*/ 113 w 182"/>
              <a:gd name="T11" fmla="*/ 176 h 204"/>
              <a:gd name="T12" fmla="*/ 147 w 182"/>
              <a:gd name="T13" fmla="*/ 176 h 204"/>
              <a:gd name="T14" fmla="*/ 147 w 182"/>
              <a:gd name="T15" fmla="*/ 176 h 204"/>
              <a:gd name="T16" fmla="*/ 156 w 182"/>
              <a:gd name="T17" fmla="*/ 151 h 204"/>
              <a:gd name="T18" fmla="*/ 146 w 182"/>
              <a:gd name="T19" fmla="*/ 145 h 204"/>
              <a:gd name="T20" fmla="*/ 156 w 182"/>
              <a:gd name="T21" fmla="*/ 140 h 204"/>
              <a:gd name="T22" fmla="*/ 155 w 182"/>
              <a:gd name="T23" fmla="*/ 138 h 204"/>
              <a:gd name="T24" fmla="*/ 170 w 182"/>
              <a:gd name="T25" fmla="*/ 111 h 204"/>
              <a:gd name="T26" fmla="*/ 62 w 182"/>
              <a:gd name="T27" fmla="*/ 93 h 204"/>
              <a:gd name="T28" fmla="*/ 62 w 182"/>
              <a:gd name="T29" fmla="*/ 102 h 204"/>
              <a:gd name="T30" fmla="*/ 54 w 182"/>
              <a:gd name="T31" fmla="*/ 105 h 204"/>
              <a:gd name="T32" fmla="*/ 48 w 182"/>
              <a:gd name="T33" fmla="*/ 110 h 204"/>
              <a:gd name="T34" fmla="*/ 40 w 182"/>
              <a:gd name="T35" fmla="*/ 107 h 204"/>
              <a:gd name="T36" fmla="*/ 32 w 182"/>
              <a:gd name="T37" fmla="*/ 107 h 204"/>
              <a:gd name="T38" fmla="*/ 28 w 182"/>
              <a:gd name="T39" fmla="*/ 99 h 204"/>
              <a:gd name="T40" fmla="*/ 22 w 182"/>
              <a:gd name="T41" fmla="*/ 93 h 204"/>
              <a:gd name="T42" fmla="*/ 26 w 182"/>
              <a:gd name="T43" fmla="*/ 85 h 204"/>
              <a:gd name="T44" fmla="*/ 26 w 182"/>
              <a:gd name="T45" fmla="*/ 76 h 204"/>
              <a:gd name="T46" fmla="*/ 34 w 182"/>
              <a:gd name="T47" fmla="*/ 73 h 204"/>
              <a:gd name="T48" fmla="*/ 40 w 182"/>
              <a:gd name="T49" fmla="*/ 68 h 204"/>
              <a:gd name="T50" fmla="*/ 48 w 182"/>
              <a:gd name="T51" fmla="*/ 71 h 204"/>
              <a:gd name="T52" fmla="*/ 57 w 182"/>
              <a:gd name="T53" fmla="*/ 71 h 204"/>
              <a:gd name="T54" fmla="*/ 60 w 182"/>
              <a:gd name="T55" fmla="*/ 79 h 204"/>
              <a:gd name="T56" fmla="*/ 66 w 182"/>
              <a:gd name="T57" fmla="*/ 85 h 204"/>
              <a:gd name="T58" fmla="*/ 136 w 182"/>
              <a:gd name="T59" fmla="*/ 77 h 204"/>
              <a:gd name="T60" fmla="*/ 126 w 182"/>
              <a:gd name="T61" fmla="*/ 87 h 204"/>
              <a:gd name="T62" fmla="*/ 121 w 182"/>
              <a:gd name="T63" fmla="*/ 100 h 204"/>
              <a:gd name="T64" fmla="*/ 107 w 182"/>
              <a:gd name="T65" fmla="*/ 100 h 204"/>
              <a:gd name="T66" fmla="*/ 94 w 182"/>
              <a:gd name="T67" fmla="*/ 105 h 204"/>
              <a:gd name="T68" fmla="*/ 83 w 182"/>
              <a:gd name="T69" fmla="*/ 96 h 204"/>
              <a:gd name="T70" fmla="*/ 70 w 182"/>
              <a:gd name="T71" fmla="*/ 91 h 204"/>
              <a:gd name="T72" fmla="*/ 70 w 182"/>
              <a:gd name="T73" fmla="*/ 77 h 204"/>
              <a:gd name="T74" fmla="*/ 64 w 182"/>
              <a:gd name="T75" fmla="*/ 64 h 204"/>
              <a:gd name="T76" fmla="*/ 74 w 182"/>
              <a:gd name="T77" fmla="*/ 53 h 204"/>
              <a:gd name="T78" fmla="*/ 79 w 182"/>
              <a:gd name="T79" fmla="*/ 40 h 204"/>
              <a:gd name="T80" fmla="*/ 94 w 182"/>
              <a:gd name="T81" fmla="*/ 40 h 204"/>
              <a:gd name="T82" fmla="*/ 107 w 182"/>
              <a:gd name="T83" fmla="*/ 35 h 204"/>
              <a:gd name="T84" fmla="*/ 117 w 182"/>
              <a:gd name="T85" fmla="*/ 44 h 204"/>
              <a:gd name="T86" fmla="*/ 130 w 182"/>
              <a:gd name="T87" fmla="*/ 49 h 204"/>
              <a:gd name="T88" fmla="*/ 130 w 182"/>
              <a:gd name="T89" fmla="*/ 64 h 204"/>
              <a:gd name="T90" fmla="*/ 136 w 182"/>
              <a:gd name="T91" fmla="*/ 77 h 20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82"/>
              <a:gd name="T139" fmla="*/ 0 h 204"/>
              <a:gd name="T140" fmla="*/ 182 w 182"/>
              <a:gd name="T141" fmla="*/ 204 h 20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82" h="204">
                <a:moveTo>
                  <a:pt x="170" y="111"/>
                </a:moveTo>
                <a:cubicBezTo>
                  <a:pt x="166" y="107"/>
                  <a:pt x="160" y="102"/>
                  <a:pt x="157" y="96"/>
                </a:cubicBezTo>
                <a:cubicBezTo>
                  <a:pt x="153" y="87"/>
                  <a:pt x="158" y="79"/>
                  <a:pt x="157" y="70"/>
                </a:cubicBezTo>
                <a:cubicBezTo>
                  <a:pt x="157" y="63"/>
                  <a:pt x="155" y="54"/>
                  <a:pt x="153" y="48"/>
                </a:cubicBezTo>
                <a:cubicBezTo>
                  <a:pt x="149" y="37"/>
                  <a:pt x="142" y="28"/>
                  <a:pt x="133" y="21"/>
                </a:cubicBezTo>
                <a:cubicBezTo>
                  <a:pt x="119" y="8"/>
                  <a:pt x="100" y="0"/>
                  <a:pt x="78" y="0"/>
                </a:cubicBezTo>
                <a:cubicBezTo>
                  <a:pt x="35" y="0"/>
                  <a:pt x="0" y="32"/>
                  <a:pt x="0" y="71"/>
                </a:cubicBezTo>
                <a:cubicBezTo>
                  <a:pt x="0" y="74"/>
                  <a:pt x="0" y="77"/>
                  <a:pt x="1" y="79"/>
                </a:cubicBezTo>
                <a:cubicBezTo>
                  <a:pt x="1" y="96"/>
                  <a:pt x="6" y="117"/>
                  <a:pt x="22" y="139"/>
                </a:cubicBezTo>
                <a:cubicBezTo>
                  <a:pt x="22" y="139"/>
                  <a:pt x="43" y="182"/>
                  <a:pt x="0" y="204"/>
                </a:cubicBezTo>
                <a:cubicBezTo>
                  <a:pt x="95" y="204"/>
                  <a:pt x="95" y="204"/>
                  <a:pt x="95" y="204"/>
                </a:cubicBezTo>
                <a:cubicBezTo>
                  <a:pt x="95" y="204"/>
                  <a:pt x="102" y="176"/>
                  <a:pt x="113" y="176"/>
                </a:cubicBezTo>
                <a:cubicBezTo>
                  <a:pt x="123" y="176"/>
                  <a:pt x="133" y="177"/>
                  <a:pt x="142" y="176"/>
                </a:cubicBezTo>
                <a:cubicBezTo>
                  <a:pt x="144" y="177"/>
                  <a:pt x="146" y="176"/>
                  <a:pt x="147" y="176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154" y="173"/>
                  <a:pt x="149" y="157"/>
                  <a:pt x="149" y="157"/>
                </a:cubicBezTo>
                <a:cubicBezTo>
                  <a:pt x="153" y="155"/>
                  <a:pt x="156" y="153"/>
                  <a:pt x="156" y="151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6" y="148"/>
                  <a:pt x="152" y="146"/>
                  <a:pt x="146" y="145"/>
                </a:cubicBezTo>
                <a:cubicBezTo>
                  <a:pt x="149" y="145"/>
                  <a:pt x="149" y="145"/>
                  <a:pt x="149" y="145"/>
                </a:cubicBezTo>
                <a:cubicBezTo>
                  <a:pt x="153" y="145"/>
                  <a:pt x="156" y="143"/>
                  <a:pt x="156" y="140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6" y="139"/>
                  <a:pt x="156" y="138"/>
                  <a:pt x="155" y="138"/>
                </a:cubicBezTo>
                <a:cubicBezTo>
                  <a:pt x="156" y="135"/>
                  <a:pt x="159" y="121"/>
                  <a:pt x="160" y="121"/>
                </a:cubicBezTo>
                <a:cubicBezTo>
                  <a:pt x="182" y="119"/>
                  <a:pt x="170" y="111"/>
                  <a:pt x="170" y="111"/>
                </a:cubicBezTo>
                <a:close/>
                <a:moveTo>
                  <a:pt x="66" y="93"/>
                </a:moveTo>
                <a:cubicBezTo>
                  <a:pt x="62" y="93"/>
                  <a:pt x="62" y="93"/>
                  <a:pt x="62" y="93"/>
                </a:cubicBezTo>
                <a:cubicBezTo>
                  <a:pt x="62" y="95"/>
                  <a:pt x="61" y="97"/>
                  <a:pt x="60" y="99"/>
                </a:cubicBezTo>
                <a:cubicBezTo>
                  <a:pt x="62" y="102"/>
                  <a:pt x="62" y="102"/>
                  <a:pt x="62" y="102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2" y="106"/>
                  <a:pt x="50" y="107"/>
                  <a:pt x="48" y="107"/>
                </a:cubicBezTo>
                <a:cubicBezTo>
                  <a:pt x="48" y="110"/>
                  <a:pt x="48" y="110"/>
                  <a:pt x="48" y="110"/>
                </a:cubicBezTo>
                <a:cubicBezTo>
                  <a:pt x="40" y="110"/>
                  <a:pt x="40" y="110"/>
                  <a:pt x="40" y="110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8" y="107"/>
                  <a:pt x="36" y="106"/>
                  <a:pt x="34" y="105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8" y="99"/>
                  <a:pt x="28" y="99"/>
                  <a:pt x="28" y="99"/>
                </a:cubicBezTo>
                <a:cubicBezTo>
                  <a:pt x="27" y="97"/>
                  <a:pt x="26" y="95"/>
                  <a:pt x="26" y="93"/>
                </a:cubicBezTo>
                <a:cubicBezTo>
                  <a:pt x="22" y="93"/>
                  <a:pt x="22" y="93"/>
                  <a:pt x="22" y="93"/>
                </a:cubicBezTo>
                <a:cubicBezTo>
                  <a:pt x="22" y="85"/>
                  <a:pt x="22" y="85"/>
                  <a:pt x="22" y="85"/>
                </a:cubicBezTo>
                <a:cubicBezTo>
                  <a:pt x="26" y="85"/>
                  <a:pt x="26" y="85"/>
                  <a:pt x="26" y="85"/>
                </a:cubicBezTo>
                <a:cubicBezTo>
                  <a:pt x="26" y="83"/>
                  <a:pt x="27" y="81"/>
                  <a:pt x="28" y="79"/>
                </a:cubicBezTo>
                <a:cubicBezTo>
                  <a:pt x="26" y="76"/>
                  <a:pt x="26" y="76"/>
                  <a:pt x="26" y="76"/>
                </a:cubicBezTo>
                <a:cubicBezTo>
                  <a:pt x="31" y="71"/>
                  <a:pt x="31" y="71"/>
                  <a:pt x="31" y="71"/>
                </a:cubicBezTo>
                <a:cubicBezTo>
                  <a:pt x="34" y="73"/>
                  <a:pt x="34" y="73"/>
                  <a:pt x="34" y="73"/>
                </a:cubicBezTo>
                <a:cubicBezTo>
                  <a:pt x="36" y="72"/>
                  <a:pt x="38" y="71"/>
                  <a:pt x="40" y="71"/>
                </a:cubicBezTo>
                <a:cubicBezTo>
                  <a:pt x="40" y="68"/>
                  <a:pt x="40" y="68"/>
                  <a:pt x="40" y="68"/>
                </a:cubicBezTo>
                <a:cubicBezTo>
                  <a:pt x="48" y="68"/>
                  <a:pt x="48" y="68"/>
                  <a:pt x="48" y="68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71"/>
                  <a:pt x="52" y="72"/>
                  <a:pt x="54" y="73"/>
                </a:cubicBezTo>
                <a:cubicBezTo>
                  <a:pt x="57" y="71"/>
                  <a:pt x="57" y="71"/>
                  <a:pt x="57" y="71"/>
                </a:cubicBezTo>
                <a:cubicBezTo>
                  <a:pt x="63" y="76"/>
                  <a:pt x="63" y="76"/>
                  <a:pt x="63" y="76"/>
                </a:cubicBezTo>
                <a:cubicBezTo>
                  <a:pt x="60" y="79"/>
                  <a:pt x="60" y="79"/>
                  <a:pt x="60" y="79"/>
                </a:cubicBezTo>
                <a:cubicBezTo>
                  <a:pt x="61" y="81"/>
                  <a:pt x="62" y="83"/>
                  <a:pt x="63" y="85"/>
                </a:cubicBezTo>
                <a:cubicBezTo>
                  <a:pt x="66" y="85"/>
                  <a:pt x="66" y="85"/>
                  <a:pt x="66" y="85"/>
                </a:cubicBezTo>
                <a:lnTo>
                  <a:pt x="66" y="93"/>
                </a:lnTo>
                <a:close/>
                <a:moveTo>
                  <a:pt x="136" y="77"/>
                </a:moveTo>
                <a:cubicBezTo>
                  <a:pt x="130" y="77"/>
                  <a:pt x="130" y="77"/>
                  <a:pt x="130" y="77"/>
                </a:cubicBezTo>
                <a:cubicBezTo>
                  <a:pt x="129" y="80"/>
                  <a:pt x="128" y="84"/>
                  <a:pt x="126" y="87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21" y="100"/>
                  <a:pt x="121" y="100"/>
                  <a:pt x="121" y="100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4" y="98"/>
                  <a:pt x="110" y="99"/>
                  <a:pt x="107" y="100"/>
                </a:cubicBezTo>
                <a:cubicBezTo>
                  <a:pt x="107" y="105"/>
                  <a:pt x="107" y="105"/>
                  <a:pt x="107" y="105"/>
                </a:cubicBezTo>
                <a:cubicBezTo>
                  <a:pt x="94" y="105"/>
                  <a:pt x="94" y="105"/>
                  <a:pt x="94" y="105"/>
                </a:cubicBezTo>
                <a:cubicBezTo>
                  <a:pt x="94" y="100"/>
                  <a:pt x="94" y="100"/>
                  <a:pt x="94" y="100"/>
                </a:cubicBezTo>
                <a:cubicBezTo>
                  <a:pt x="90" y="100"/>
                  <a:pt x="86" y="98"/>
                  <a:pt x="83" y="9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70" y="91"/>
                  <a:pt x="70" y="91"/>
                  <a:pt x="70" y="91"/>
                </a:cubicBezTo>
                <a:cubicBezTo>
                  <a:pt x="74" y="87"/>
                  <a:pt x="74" y="87"/>
                  <a:pt x="74" y="87"/>
                </a:cubicBezTo>
                <a:cubicBezTo>
                  <a:pt x="72" y="84"/>
                  <a:pt x="71" y="81"/>
                  <a:pt x="70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64"/>
                  <a:pt x="64" y="64"/>
                  <a:pt x="64" y="64"/>
                </a:cubicBezTo>
                <a:cubicBezTo>
                  <a:pt x="70" y="64"/>
                  <a:pt x="70" y="64"/>
                  <a:pt x="70" y="64"/>
                </a:cubicBezTo>
                <a:cubicBezTo>
                  <a:pt x="70" y="60"/>
                  <a:pt x="72" y="56"/>
                  <a:pt x="74" y="53"/>
                </a:cubicBezTo>
                <a:cubicBezTo>
                  <a:pt x="70" y="49"/>
                  <a:pt x="70" y="49"/>
                  <a:pt x="70" y="49"/>
                </a:cubicBezTo>
                <a:cubicBezTo>
                  <a:pt x="79" y="40"/>
                  <a:pt x="79" y="40"/>
                  <a:pt x="79" y="40"/>
                </a:cubicBezTo>
                <a:cubicBezTo>
                  <a:pt x="83" y="44"/>
                  <a:pt x="83" y="44"/>
                  <a:pt x="83" y="44"/>
                </a:cubicBezTo>
                <a:cubicBezTo>
                  <a:pt x="86" y="42"/>
                  <a:pt x="90" y="41"/>
                  <a:pt x="94" y="40"/>
                </a:cubicBezTo>
                <a:cubicBezTo>
                  <a:pt x="94" y="35"/>
                  <a:pt x="94" y="35"/>
                  <a:pt x="94" y="35"/>
                </a:cubicBezTo>
                <a:cubicBezTo>
                  <a:pt x="107" y="35"/>
                  <a:pt x="107" y="35"/>
                  <a:pt x="107" y="35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10" y="41"/>
                  <a:pt x="114" y="42"/>
                  <a:pt x="117" y="44"/>
                </a:cubicBezTo>
                <a:cubicBezTo>
                  <a:pt x="121" y="40"/>
                  <a:pt x="121" y="40"/>
                  <a:pt x="121" y="40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26" y="53"/>
                  <a:pt x="126" y="53"/>
                  <a:pt x="126" y="53"/>
                </a:cubicBezTo>
                <a:cubicBezTo>
                  <a:pt x="128" y="57"/>
                  <a:pt x="130" y="60"/>
                  <a:pt x="130" y="64"/>
                </a:cubicBezTo>
                <a:cubicBezTo>
                  <a:pt x="136" y="64"/>
                  <a:pt x="136" y="64"/>
                  <a:pt x="136" y="64"/>
                </a:cubicBezTo>
                <a:lnTo>
                  <a:pt x="136" y="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13379" name="组合 128"/>
          <p:cNvGrpSpPr/>
          <p:nvPr/>
        </p:nvGrpSpPr>
        <p:grpSpPr bwMode="auto">
          <a:xfrm>
            <a:off x="6000115" y="2244725"/>
            <a:ext cx="572770" cy="615950"/>
            <a:chOff x="0" y="0"/>
            <a:chExt cx="466184" cy="501686"/>
          </a:xfrm>
          <a:solidFill>
            <a:schemeClr val="bg1"/>
          </a:solidFill>
        </p:grpSpPr>
        <p:sp>
          <p:nvSpPr>
            <p:cNvPr id="13380" name="Freeform 154"/>
            <p:cNvSpPr>
              <a:spLocks noChangeArrowheads="1"/>
            </p:cNvSpPr>
            <p:nvPr/>
          </p:nvSpPr>
          <p:spPr bwMode="auto">
            <a:xfrm>
              <a:off x="141070" y="426012"/>
              <a:ext cx="50449" cy="46712"/>
            </a:xfrm>
            <a:custGeom>
              <a:avLst/>
              <a:gdLst>
                <a:gd name="T0" fmla="*/ 16 w 23"/>
                <a:gd name="T1" fmla="*/ 0 h 21"/>
                <a:gd name="T2" fmla="*/ 16 w 23"/>
                <a:gd name="T3" fmla="*/ 4 h 21"/>
                <a:gd name="T4" fmla="*/ 19 w 23"/>
                <a:gd name="T5" fmla="*/ 11 h 21"/>
                <a:gd name="T6" fmla="*/ 10 w 23"/>
                <a:gd name="T7" fmla="*/ 17 h 21"/>
                <a:gd name="T8" fmla="*/ 4 w 23"/>
                <a:gd name="T9" fmla="*/ 9 h 21"/>
                <a:gd name="T10" fmla="*/ 6 w 23"/>
                <a:gd name="T11" fmla="*/ 5 h 21"/>
                <a:gd name="T12" fmla="*/ 6 w 23"/>
                <a:gd name="T13" fmla="*/ 0 h 21"/>
                <a:gd name="T14" fmla="*/ 0 w 23"/>
                <a:gd name="T15" fmla="*/ 10 h 21"/>
                <a:gd name="T16" fmla="*/ 11 w 23"/>
                <a:gd name="T17" fmla="*/ 21 h 21"/>
                <a:gd name="T18" fmla="*/ 23 w 23"/>
                <a:gd name="T19" fmla="*/ 10 h 21"/>
                <a:gd name="T20" fmla="*/ 16 w 23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21"/>
                <a:gd name="T35" fmla="*/ 23 w 23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21">
                  <a:moveTo>
                    <a:pt x="16" y="0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8" y="5"/>
                    <a:pt x="19" y="8"/>
                    <a:pt x="19" y="11"/>
                  </a:cubicBezTo>
                  <a:cubicBezTo>
                    <a:pt x="18" y="15"/>
                    <a:pt x="15" y="18"/>
                    <a:pt x="10" y="17"/>
                  </a:cubicBezTo>
                  <a:cubicBezTo>
                    <a:pt x="6" y="17"/>
                    <a:pt x="3" y="13"/>
                    <a:pt x="4" y="9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0" y="6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8" y="21"/>
                    <a:pt x="23" y="16"/>
                    <a:pt x="23" y="10"/>
                  </a:cubicBezTo>
                  <a:cubicBezTo>
                    <a:pt x="23" y="5"/>
                    <a:pt x="20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3381" name="Rectangle 155"/>
            <p:cNvSpPr>
              <a:spLocks noChangeArrowheads="1"/>
            </p:cNvSpPr>
            <p:nvPr/>
          </p:nvSpPr>
          <p:spPr bwMode="auto">
            <a:xfrm>
              <a:off x="160689" y="419472"/>
              <a:ext cx="9342" cy="326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3382" name="Freeform 156"/>
            <p:cNvSpPr>
              <a:spLocks noEditPoints="1" noChangeArrowheads="1"/>
            </p:cNvSpPr>
            <p:nvPr/>
          </p:nvSpPr>
          <p:spPr bwMode="auto">
            <a:xfrm>
              <a:off x="39238" y="81278"/>
              <a:ext cx="260652" cy="260652"/>
            </a:xfrm>
            <a:custGeom>
              <a:avLst/>
              <a:gdLst>
                <a:gd name="T0" fmla="*/ 24 w 118"/>
                <a:gd name="T1" fmla="*/ 19 h 118"/>
                <a:gd name="T2" fmla="*/ 19 w 118"/>
                <a:gd name="T3" fmla="*/ 94 h 118"/>
                <a:gd name="T4" fmla="*/ 94 w 118"/>
                <a:gd name="T5" fmla="*/ 99 h 118"/>
                <a:gd name="T6" fmla="*/ 99 w 118"/>
                <a:gd name="T7" fmla="*/ 24 h 118"/>
                <a:gd name="T8" fmla="*/ 24 w 118"/>
                <a:gd name="T9" fmla="*/ 19 h 118"/>
                <a:gd name="T10" fmla="*/ 64 w 118"/>
                <a:gd name="T11" fmla="*/ 84 h 118"/>
                <a:gd name="T12" fmla="*/ 64 w 118"/>
                <a:gd name="T13" fmla="*/ 93 h 118"/>
                <a:gd name="T14" fmla="*/ 56 w 118"/>
                <a:gd name="T15" fmla="*/ 93 h 118"/>
                <a:gd name="T16" fmla="*/ 56 w 118"/>
                <a:gd name="T17" fmla="*/ 85 h 118"/>
                <a:gd name="T18" fmla="*/ 41 w 118"/>
                <a:gd name="T19" fmla="*/ 81 h 118"/>
                <a:gd name="T20" fmla="*/ 43 w 118"/>
                <a:gd name="T21" fmla="*/ 71 h 118"/>
                <a:gd name="T22" fmla="*/ 58 w 118"/>
                <a:gd name="T23" fmla="*/ 75 h 118"/>
                <a:gd name="T24" fmla="*/ 66 w 118"/>
                <a:gd name="T25" fmla="*/ 70 h 118"/>
                <a:gd name="T26" fmla="*/ 57 w 118"/>
                <a:gd name="T27" fmla="*/ 62 h 118"/>
                <a:gd name="T28" fmla="*/ 41 w 118"/>
                <a:gd name="T29" fmla="*/ 46 h 118"/>
                <a:gd name="T30" fmla="*/ 56 w 118"/>
                <a:gd name="T31" fmla="*/ 31 h 118"/>
                <a:gd name="T32" fmla="*/ 56 w 118"/>
                <a:gd name="T33" fmla="*/ 23 h 118"/>
                <a:gd name="T34" fmla="*/ 64 w 118"/>
                <a:gd name="T35" fmla="*/ 23 h 118"/>
                <a:gd name="T36" fmla="*/ 64 w 118"/>
                <a:gd name="T37" fmla="*/ 30 h 118"/>
                <a:gd name="T38" fmla="*/ 77 w 118"/>
                <a:gd name="T39" fmla="*/ 33 h 118"/>
                <a:gd name="T40" fmla="*/ 74 w 118"/>
                <a:gd name="T41" fmla="*/ 43 h 118"/>
                <a:gd name="T42" fmla="*/ 62 w 118"/>
                <a:gd name="T43" fmla="*/ 40 h 118"/>
                <a:gd name="T44" fmla="*/ 55 w 118"/>
                <a:gd name="T45" fmla="*/ 45 h 118"/>
                <a:gd name="T46" fmla="*/ 65 w 118"/>
                <a:gd name="T47" fmla="*/ 52 h 118"/>
                <a:gd name="T48" fmla="*/ 79 w 118"/>
                <a:gd name="T49" fmla="*/ 69 h 118"/>
                <a:gd name="T50" fmla="*/ 64 w 118"/>
                <a:gd name="T51" fmla="*/ 84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18"/>
                <a:gd name="T80" fmla="*/ 118 w 118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18">
                  <a:moveTo>
                    <a:pt x="24" y="19"/>
                  </a:moveTo>
                  <a:cubicBezTo>
                    <a:pt x="2" y="39"/>
                    <a:pt x="0" y="72"/>
                    <a:pt x="19" y="94"/>
                  </a:cubicBezTo>
                  <a:cubicBezTo>
                    <a:pt x="38" y="116"/>
                    <a:pt x="72" y="118"/>
                    <a:pt x="94" y="99"/>
                  </a:cubicBezTo>
                  <a:cubicBezTo>
                    <a:pt x="115" y="79"/>
                    <a:pt x="118" y="46"/>
                    <a:pt x="99" y="24"/>
                  </a:cubicBezTo>
                  <a:cubicBezTo>
                    <a:pt x="79" y="2"/>
                    <a:pt x="46" y="0"/>
                    <a:pt x="24" y="19"/>
                  </a:cubicBezTo>
                  <a:close/>
                  <a:moveTo>
                    <a:pt x="64" y="84"/>
                  </a:moveTo>
                  <a:cubicBezTo>
                    <a:pt x="64" y="93"/>
                    <a:pt x="64" y="93"/>
                    <a:pt x="64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0" y="85"/>
                    <a:pt x="44" y="83"/>
                    <a:pt x="41" y="8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7" y="73"/>
                    <a:pt x="52" y="75"/>
                    <a:pt x="58" y="75"/>
                  </a:cubicBezTo>
                  <a:cubicBezTo>
                    <a:pt x="63" y="75"/>
                    <a:pt x="66" y="73"/>
                    <a:pt x="66" y="70"/>
                  </a:cubicBezTo>
                  <a:cubicBezTo>
                    <a:pt x="66" y="66"/>
                    <a:pt x="63" y="64"/>
                    <a:pt x="57" y="62"/>
                  </a:cubicBezTo>
                  <a:cubicBezTo>
                    <a:pt x="48" y="59"/>
                    <a:pt x="41" y="55"/>
                    <a:pt x="41" y="46"/>
                  </a:cubicBezTo>
                  <a:cubicBezTo>
                    <a:pt x="41" y="39"/>
                    <a:pt x="47" y="33"/>
                    <a:pt x="56" y="31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70" y="30"/>
                    <a:pt x="74" y="32"/>
                    <a:pt x="77" y="3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42"/>
                    <a:pt x="68" y="40"/>
                    <a:pt x="62" y="40"/>
                  </a:cubicBezTo>
                  <a:cubicBezTo>
                    <a:pt x="56" y="40"/>
                    <a:pt x="55" y="42"/>
                    <a:pt x="55" y="45"/>
                  </a:cubicBezTo>
                  <a:cubicBezTo>
                    <a:pt x="55" y="48"/>
                    <a:pt x="58" y="50"/>
                    <a:pt x="65" y="52"/>
                  </a:cubicBezTo>
                  <a:cubicBezTo>
                    <a:pt x="75" y="56"/>
                    <a:pt x="79" y="61"/>
                    <a:pt x="79" y="69"/>
                  </a:cubicBezTo>
                  <a:cubicBezTo>
                    <a:pt x="79" y="76"/>
                    <a:pt x="74" y="83"/>
                    <a:pt x="64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3383" name="Freeform 157"/>
            <p:cNvSpPr>
              <a:spLocks noEditPoints="1" noChangeArrowheads="1"/>
            </p:cNvSpPr>
            <p:nvPr/>
          </p:nvSpPr>
          <p:spPr bwMode="auto">
            <a:xfrm>
              <a:off x="0" y="0"/>
              <a:ext cx="338194" cy="501686"/>
            </a:xfrm>
            <a:custGeom>
              <a:avLst/>
              <a:gdLst>
                <a:gd name="T0" fmla="*/ 138 w 153"/>
                <a:gd name="T1" fmla="*/ 177 h 227"/>
                <a:gd name="T2" fmla="*/ 16 w 153"/>
                <a:gd name="T3" fmla="*/ 177 h 227"/>
                <a:gd name="T4" fmla="*/ 16 w 153"/>
                <a:gd name="T5" fmla="*/ 16 h 227"/>
                <a:gd name="T6" fmla="*/ 138 w 153"/>
                <a:gd name="T7" fmla="*/ 16 h 227"/>
                <a:gd name="T8" fmla="*/ 138 w 153"/>
                <a:gd name="T9" fmla="*/ 103 h 227"/>
                <a:gd name="T10" fmla="*/ 139 w 153"/>
                <a:gd name="T11" fmla="*/ 102 h 227"/>
                <a:gd name="T12" fmla="*/ 153 w 153"/>
                <a:gd name="T13" fmla="*/ 94 h 227"/>
                <a:gd name="T14" fmla="*/ 153 w 153"/>
                <a:gd name="T15" fmla="*/ 13 h 227"/>
                <a:gd name="T16" fmla="*/ 141 w 153"/>
                <a:gd name="T17" fmla="*/ 0 h 227"/>
                <a:gd name="T18" fmla="*/ 12 w 153"/>
                <a:gd name="T19" fmla="*/ 0 h 227"/>
                <a:gd name="T20" fmla="*/ 0 w 153"/>
                <a:gd name="T21" fmla="*/ 13 h 227"/>
                <a:gd name="T22" fmla="*/ 0 w 153"/>
                <a:gd name="T23" fmla="*/ 215 h 227"/>
                <a:gd name="T24" fmla="*/ 12 w 153"/>
                <a:gd name="T25" fmla="*/ 227 h 227"/>
                <a:gd name="T26" fmla="*/ 141 w 153"/>
                <a:gd name="T27" fmla="*/ 227 h 227"/>
                <a:gd name="T28" fmla="*/ 153 w 153"/>
                <a:gd name="T29" fmla="*/ 215 h 227"/>
                <a:gd name="T30" fmla="*/ 153 w 153"/>
                <a:gd name="T31" fmla="*/ 176 h 227"/>
                <a:gd name="T32" fmla="*/ 138 w 153"/>
                <a:gd name="T33" fmla="*/ 166 h 227"/>
                <a:gd name="T34" fmla="*/ 138 w 153"/>
                <a:gd name="T35" fmla="*/ 177 h 227"/>
                <a:gd name="T36" fmla="*/ 75 w 153"/>
                <a:gd name="T37" fmla="*/ 221 h 227"/>
                <a:gd name="T38" fmla="*/ 56 w 153"/>
                <a:gd name="T39" fmla="*/ 201 h 227"/>
                <a:gd name="T40" fmla="*/ 75 w 153"/>
                <a:gd name="T41" fmla="*/ 182 h 227"/>
                <a:gd name="T42" fmla="*/ 95 w 153"/>
                <a:gd name="T43" fmla="*/ 201 h 227"/>
                <a:gd name="T44" fmla="*/ 75 w 153"/>
                <a:gd name="T45" fmla="*/ 221 h 2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3"/>
                <a:gd name="T70" fmla="*/ 0 h 227"/>
                <a:gd name="T71" fmla="*/ 153 w 153"/>
                <a:gd name="T72" fmla="*/ 227 h 2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3" h="227">
                  <a:moveTo>
                    <a:pt x="138" y="177"/>
                  </a:moveTo>
                  <a:cubicBezTo>
                    <a:pt x="16" y="177"/>
                    <a:pt x="16" y="177"/>
                    <a:pt x="16" y="17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9" y="102"/>
                    <a:pt x="139" y="102"/>
                  </a:cubicBezTo>
                  <a:cubicBezTo>
                    <a:pt x="144" y="98"/>
                    <a:pt x="148" y="95"/>
                    <a:pt x="153" y="9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6"/>
                    <a:pt x="148" y="0"/>
                    <a:pt x="14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22"/>
                    <a:pt x="6" y="227"/>
                    <a:pt x="12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8" y="227"/>
                    <a:pt x="153" y="222"/>
                    <a:pt x="153" y="215"/>
                  </a:cubicBezTo>
                  <a:cubicBezTo>
                    <a:pt x="153" y="176"/>
                    <a:pt x="153" y="176"/>
                    <a:pt x="153" y="176"/>
                  </a:cubicBezTo>
                  <a:cubicBezTo>
                    <a:pt x="148" y="174"/>
                    <a:pt x="142" y="170"/>
                    <a:pt x="138" y="166"/>
                  </a:cubicBezTo>
                  <a:lnTo>
                    <a:pt x="138" y="177"/>
                  </a:lnTo>
                  <a:close/>
                  <a:moveTo>
                    <a:pt x="75" y="221"/>
                  </a:moveTo>
                  <a:cubicBezTo>
                    <a:pt x="65" y="221"/>
                    <a:pt x="56" y="212"/>
                    <a:pt x="56" y="201"/>
                  </a:cubicBezTo>
                  <a:cubicBezTo>
                    <a:pt x="56" y="191"/>
                    <a:pt x="65" y="182"/>
                    <a:pt x="75" y="182"/>
                  </a:cubicBezTo>
                  <a:cubicBezTo>
                    <a:pt x="86" y="182"/>
                    <a:pt x="95" y="191"/>
                    <a:pt x="95" y="201"/>
                  </a:cubicBezTo>
                  <a:cubicBezTo>
                    <a:pt x="95" y="212"/>
                    <a:pt x="86" y="221"/>
                    <a:pt x="75" y="2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3384" name="Freeform 158"/>
            <p:cNvSpPr>
              <a:spLocks noEditPoints="1" noChangeArrowheads="1"/>
            </p:cNvSpPr>
            <p:nvPr/>
          </p:nvSpPr>
          <p:spPr bwMode="auto">
            <a:xfrm>
              <a:off x="275600" y="202729"/>
              <a:ext cx="190584" cy="190584"/>
            </a:xfrm>
            <a:custGeom>
              <a:avLst/>
              <a:gdLst>
                <a:gd name="T0" fmla="*/ 72 w 86"/>
                <a:gd name="T1" fmla="*/ 17 h 86"/>
                <a:gd name="T2" fmla="*/ 18 w 86"/>
                <a:gd name="T3" fmla="*/ 14 h 86"/>
                <a:gd name="T4" fmla="*/ 14 w 86"/>
                <a:gd name="T5" fmla="*/ 68 h 86"/>
                <a:gd name="T6" fmla="*/ 69 w 86"/>
                <a:gd name="T7" fmla="*/ 72 h 86"/>
                <a:gd name="T8" fmla="*/ 72 w 86"/>
                <a:gd name="T9" fmla="*/ 17 h 86"/>
                <a:gd name="T10" fmla="*/ 46 w 86"/>
                <a:gd name="T11" fmla="*/ 63 h 86"/>
                <a:gd name="T12" fmla="*/ 46 w 86"/>
                <a:gd name="T13" fmla="*/ 70 h 86"/>
                <a:gd name="T14" fmla="*/ 40 w 86"/>
                <a:gd name="T15" fmla="*/ 70 h 86"/>
                <a:gd name="T16" fmla="*/ 40 w 86"/>
                <a:gd name="T17" fmla="*/ 64 h 86"/>
                <a:gd name="T18" fmla="*/ 28 w 86"/>
                <a:gd name="T19" fmla="*/ 61 h 86"/>
                <a:gd name="T20" fmla="*/ 30 w 86"/>
                <a:gd name="T21" fmla="*/ 53 h 86"/>
                <a:gd name="T22" fmla="*/ 41 w 86"/>
                <a:gd name="T23" fmla="*/ 56 h 86"/>
                <a:gd name="T24" fmla="*/ 48 w 86"/>
                <a:gd name="T25" fmla="*/ 52 h 86"/>
                <a:gd name="T26" fmla="*/ 41 w 86"/>
                <a:gd name="T27" fmla="*/ 46 h 86"/>
                <a:gd name="T28" fmla="*/ 29 w 86"/>
                <a:gd name="T29" fmla="*/ 34 h 86"/>
                <a:gd name="T30" fmla="*/ 40 w 86"/>
                <a:gd name="T31" fmla="*/ 22 h 86"/>
                <a:gd name="T32" fmla="*/ 40 w 86"/>
                <a:gd name="T33" fmla="*/ 15 h 86"/>
                <a:gd name="T34" fmla="*/ 47 w 86"/>
                <a:gd name="T35" fmla="*/ 15 h 86"/>
                <a:gd name="T36" fmla="*/ 47 w 86"/>
                <a:gd name="T37" fmla="*/ 21 h 86"/>
                <a:gd name="T38" fmla="*/ 56 w 86"/>
                <a:gd name="T39" fmla="*/ 23 h 86"/>
                <a:gd name="T40" fmla="*/ 54 w 86"/>
                <a:gd name="T41" fmla="*/ 31 h 86"/>
                <a:gd name="T42" fmla="*/ 45 w 86"/>
                <a:gd name="T43" fmla="*/ 29 h 86"/>
                <a:gd name="T44" fmla="*/ 39 w 86"/>
                <a:gd name="T45" fmla="*/ 32 h 86"/>
                <a:gd name="T46" fmla="*/ 47 w 86"/>
                <a:gd name="T47" fmla="*/ 38 h 86"/>
                <a:gd name="T48" fmla="*/ 58 w 86"/>
                <a:gd name="T49" fmla="*/ 51 h 86"/>
                <a:gd name="T50" fmla="*/ 46 w 86"/>
                <a:gd name="T51" fmla="*/ 63 h 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6"/>
                <a:gd name="T79" fmla="*/ 0 h 86"/>
                <a:gd name="T80" fmla="*/ 86 w 86"/>
                <a:gd name="T81" fmla="*/ 86 h 8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6" h="86">
                  <a:moveTo>
                    <a:pt x="72" y="17"/>
                  </a:moveTo>
                  <a:cubicBezTo>
                    <a:pt x="58" y="1"/>
                    <a:pt x="34" y="0"/>
                    <a:pt x="18" y="14"/>
                  </a:cubicBezTo>
                  <a:cubicBezTo>
                    <a:pt x="2" y="28"/>
                    <a:pt x="0" y="52"/>
                    <a:pt x="14" y="68"/>
                  </a:cubicBezTo>
                  <a:cubicBezTo>
                    <a:pt x="28" y="84"/>
                    <a:pt x="53" y="86"/>
                    <a:pt x="69" y="72"/>
                  </a:cubicBezTo>
                  <a:cubicBezTo>
                    <a:pt x="85" y="58"/>
                    <a:pt x="86" y="33"/>
                    <a:pt x="72" y="17"/>
                  </a:cubicBezTo>
                  <a:close/>
                  <a:moveTo>
                    <a:pt x="46" y="63"/>
                  </a:move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4"/>
                    <a:pt x="31" y="62"/>
                    <a:pt x="28" y="61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3" y="55"/>
                    <a:pt x="37" y="56"/>
                    <a:pt x="41" y="56"/>
                  </a:cubicBezTo>
                  <a:cubicBezTo>
                    <a:pt x="45" y="56"/>
                    <a:pt x="48" y="54"/>
                    <a:pt x="48" y="52"/>
                  </a:cubicBezTo>
                  <a:cubicBezTo>
                    <a:pt x="48" y="49"/>
                    <a:pt x="46" y="48"/>
                    <a:pt x="41" y="46"/>
                  </a:cubicBezTo>
                  <a:cubicBezTo>
                    <a:pt x="34" y="44"/>
                    <a:pt x="29" y="40"/>
                    <a:pt x="29" y="34"/>
                  </a:cubicBezTo>
                  <a:cubicBezTo>
                    <a:pt x="29" y="28"/>
                    <a:pt x="33" y="23"/>
                    <a:pt x="40" y="22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1" y="21"/>
                    <a:pt x="54" y="22"/>
                    <a:pt x="56" y="23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0"/>
                    <a:pt x="50" y="29"/>
                    <a:pt x="45" y="29"/>
                  </a:cubicBezTo>
                  <a:cubicBezTo>
                    <a:pt x="40" y="29"/>
                    <a:pt x="39" y="31"/>
                    <a:pt x="39" y="32"/>
                  </a:cubicBezTo>
                  <a:cubicBezTo>
                    <a:pt x="39" y="35"/>
                    <a:pt x="41" y="36"/>
                    <a:pt x="47" y="38"/>
                  </a:cubicBezTo>
                  <a:cubicBezTo>
                    <a:pt x="55" y="41"/>
                    <a:pt x="58" y="45"/>
                    <a:pt x="58" y="51"/>
                  </a:cubicBezTo>
                  <a:cubicBezTo>
                    <a:pt x="58" y="57"/>
                    <a:pt x="54" y="62"/>
                    <a:pt x="46" y="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1316" name="Group 52"/>
          <p:cNvGrpSpPr/>
          <p:nvPr/>
        </p:nvGrpSpPr>
        <p:grpSpPr bwMode="auto">
          <a:xfrm>
            <a:off x="10088880" y="2249170"/>
            <a:ext cx="406400" cy="556895"/>
            <a:chOff x="2829" y="2517"/>
            <a:chExt cx="112" cy="153"/>
          </a:xfrm>
        </p:grpSpPr>
        <p:sp>
          <p:nvSpPr>
            <p:cNvPr id="11308" name="Freeform 44"/>
            <p:cNvSpPr>
              <a:spLocks noEditPoints="1"/>
            </p:cNvSpPr>
            <p:nvPr/>
          </p:nvSpPr>
          <p:spPr bwMode="auto">
            <a:xfrm>
              <a:off x="2829" y="2517"/>
              <a:ext cx="112" cy="153"/>
            </a:xfrm>
            <a:custGeom>
              <a:avLst/>
              <a:gdLst>
                <a:gd name="T0" fmla="*/ 112 w 112"/>
                <a:gd name="T1" fmla="*/ 30 h 153"/>
                <a:gd name="T2" fmla="*/ 82 w 112"/>
                <a:gd name="T3" fmla="*/ 0 h 153"/>
                <a:gd name="T4" fmla="*/ 0 w 112"/>
                <a:gd name="T5" fmla="*/ 0 h 153"/>
                <a:gd name="T6" fmla="*/ 0 w 112"/>
                <a:gd name="T7" fmla="*/ 153 h 153"/>
                <a:gd name="T8" fmla="*/ 112 w 112"/>
                <a:gd name="T9" fmla="*/ 153 h 153"/>
                <a:gd name="T10" fmla="*/ 112 w 112"/>
                <a:gd name="T11" fmla="*/ 30 h 153"/>
                <a:gd name="T12" fmla="*/ 99 w 112"/>
                <a:gd name="T13" fmla="*/ 34 h 153"/>
                <a:gd name="T14" fmla="*/ 79 w 112"/>
                <a:gd name="T15" fmla="*/ 34 h 153"/>
                <a:gd name="T16" fmla="*/ 79 w 112"/>
                <a:gd name="T17" fmla="*/ 14 h 153"/>
                <a:gd name="T18" fmla="*/ 99 w 112"/>
                <a:gd name="T19" fmla="*/ 34 h 153"/>
                <a:gd name="T20" fmla="*/ 99 w 112"/>
                <a:gd name="T21" fmla="*/ 141 h 153"/>
                <a:gd name="T22" fmla="*/ 12 w 112"/>
                <a:gd name="T23" fmla="*/ 141 h 153"/>
                <a:gd name="T24" fmla="*/ 12 w 112"/>
                <a:gd name="T25" fmla="*/ 12 h 153"/>
                <a:gd name="T26" fmla="*/ 67 w 112"/>
                <a:gd name="T27" fmla="*/ 12 h 153"/>
                <a:gd name="T28" fmla="*/ 67 w 112"/>
                <a:gd name="T29" fmla="*/ 46 h 153"/>
                <a:gd name="T30" fmla="*/ 99 w 112"/>
                <a:gd name="T31" fmla="*/ 46 h 153"/>
                <a:gd name="T32" fmla="*/ 99 w 112"/>
                <a:gd name="T33" fmla="*/ 14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53">
                  <a:moveTo>
                    <a:pt x="112" y="30"/>
                  </a:moveTo>
                  <a:lnTo>
                    <a:pt x="82" y="0"/>
                  </a:lnTo>
                  <a:lnTo>
                    <a:pt x="0" y="0"/>
                  </a:lnTo>
                  <a:lnTo>
                    <a:pt x="0" y="153"/>
                  </a:lnTo>
                  <a:lnTo>
                    <a:pt x="112" y="153"/>
                  </a:lnTo>
                  <a:lnTo>
                    <a:pt x="112" y="30"/>
                  </a:lnTo>
                  <a:close/>
                  <a:moveTo>
                    <a:pt x="99" y="34"/>
                  </a:moveTo>
                  <a:lnTo>
                    <a:pt x="79" y="34"/>
                  </a:lnTo>
                  <a:lnTo>
                    <a:pt x="79" y="14"/>
                  </a:lnTo>
                  <a:lnTo>
                    <a:pt x="99" y="34"/>
                  </a:lnTo>
                  <a:close/>
                  <a:moveTo>
                    <a:pt x="99" y="141"/>
                  </a:moveTo>
                  <a:lnTo>
                    <a:pt x="12" y="141"/>
                  </a:lnTo>
                  <a:lnTo>
                    <a:pt x="12" y="12"/>
                  </a:lnTo>
                  <a:lnTo>
                    <a:pt x="67" y="12"/>
                  </a:lnTo>
                  <a:lnTo>
                    <a:pt x="67" y="46"/>
                  </a:lnTo>
                  <a:lnTo>
                    <a:pt x="99" y="46"/>
                  </a:lnTo>
                  <a:lnTo>
                    <a:pt x="99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09" name="Rectangle 45"/>
            <p:cNvSpPr>
              <a:spLocks noChangeArrowheads="1"/>
            </p:cNvSpPr>
            <p:nvPr/>
          </p:nvSpPr>
          <p:spPr bwMode="auto">
            <a:xfrm>
              <a:off x="2850" y="2557"/>
              <a:ext cx="70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10" name="Rectangle 46"/>
            <p:cNvSpPr>
              <a:spLocks noChangeArrowheads="1"/>
            </p:cNvSpPr>
            <p:nvPr/>
          </p:nvSpPr>
          <p:spPr bwMode="auto">
            <a:xfrm>
              <a:off x="2850" y="2579"/>
              <a:ext cx="7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11" name="Rectangle 47"/>
            <p:cNvSpPr>
              <a:spLocks noChangeArrowheads="1"/>
            </p:cNvSpPr>
            <p:nvPr/>
          </p:nvSpPr>
          <p:spPr bwMode="auto">
            <a:xfrm>
              <a:off x="2850" y="2602"/>
              <a:ext cx="70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12" name="Rectangle 48"/>
            <p:cNvSpPr>
              <a:spLocks noChangeArrowheads="1"/>
            </p:cNvSpPr>
            <p:nvPr/>
          </p:nvSpPr>
          <p:spPr bwMode="auto">
            <a:xfrm>
              <a:off x="2850" y="2625"/>
              <a:ext cx="70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bldLvl="0" animBg="1"/>
      <p:bldP spid="4" grpId="0" bldLvl="0" animBg="1"/>
      <p:bldP spid="5" grpId="0" bldLvl="0" animBg="1"/>
      <p:bldP spid="6" grpId="0" bldLvl="0" animBg="1"/>
      <p:bldP spid="9" grpId="0" bldLvl="0" animBg="1"/>
      <p:bldP spid="14" grpId="0" bldLvl="0" animBg="1"/>
      <p:bldP spid="17" grpId="0" bldLvl="0" animBg="1"/>
      <p:bldP spid="18" grpId="0"/>
      <p:bldP spid="23" grpId="0" bldLvl="0" animBg="1"/>
      <p:bldP spid="24" grpId="0"/>
      <p:bldP spid="25" grpId="0" bldLvl="0" animBg="1"/>
      <p:bldP spid="38" grpId="0"/>
      <p:bldP spid="1336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7105f347f6ad"/>
          <p:cNvPicPr>
            <a:picLocks noChangeAspect="1"/>
          </p:cNvPicPr>
          <p:nvPr/>
        </p:nvPicPr>
        <p:blipFill>
          <a:blip r:embed="rId4" cstate="print"/>
          <a:srcRect t="18182" b="71717"/>
          <a:stretch>
            <a:fillRect/>
          </a:stretch>
        </p:blipFill>
        <p:spPr>
          <a:xfrm>
            <a:off x="3268345" y="247015"/>
            <a:ext cx="5502275" cy="1016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69535" y="2832735"/>
            <a:ext cx="3601085" cy="873125"/>
            <a:chOff x="7239" y="5899"/>
            <a:chExt cx="5671" cy="1375"/>
          </a:xfrm>
        </p:grpSpPr>
        <p:sp>
          <p:nvSpPr>
            <p:cNvPr id="2" name="TextBox 21"/>
            <p:cNvSpPr txBox="1"/>
            <p:nvPr/>
          </p:nvSpPr>
          <p:spPr>
            <a:xfrm>
              <a:off x="7441" y="7044"/>
              <a:ext cx="5469" cy="23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目标：促转化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239" y="5899"/>
              <a:ext cx="375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准客户</a:t>
              </a:r>
            </a:p>
          </p:txBody>
        </p:sp>
      </p:grpSp>
      <p:pic>
        <p:nvPicPr>
          <p:cNvPr id="13" name="图片 12" descr="e9b5f485f726160b02e2be00f66db2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4140" y="4739005"/>
            <a:ext cx="12400280" cy="2114550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3268345" y="2531110"/>
            <a:ext cx="200279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pic>
        <p:nvPicPr>
          <p:cNvPr id="14" name="图片 13" descr="1e8d5dc677e786d3e5df30132e8f680e"/>
          <p:cNvPicPr>
            <a:picLocks noChangeAspect="1"/>
          </p:cNvPicPr>
          <p:nvPr/>
        </p:nvPicPr>
        <p:blipFill>
          <a:blip r:embed="rId7" cstate="print"/>
          <a:srcRect t="38518" b="31436"/>
          <a:stretch>
            <a:fillRect/>
          </a:stretch>
        </p:blipFill>
        <p:spPr>
          <a:xfrm rot="240000">
            <a:off x="3480435" y="3602355"/>
            <a:ext cx="5372100" cy="1099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148208" y="1786265"/>
            <a:ext cx="7846699" cy="4241790"/>
            <a:chOff x="595380" y="1357220"/>
            <a:chExt cx="5920910" cy="3200621"/>
          </a:xfrm>
        </p:grpSpPr>
        <p:sp>
          <p:nvSpPr>
            <p:cNvPr id="36" name="Flowchart: Alternate Process 24"/>
            <p:cNvSpPr/>
            <p:nvPr/>
          </p:nvSpPr>
          <p:spPr>
            <a:xfrm rot="16200000">
              <a:off x="4176838" y="1787696"/>
              <a:ext cx="2765140" cy="1913764"/>
            </a:xfrm>
            <a:prstGeom prst="roundRect">
              <a:avLst>
                <a:gd name="adj" fmla="val 6205"/>
              </a:avLst>
            </a:prstGeom>
            <a:blipFill rotWithShape="1"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lowchart: Alternate Process 24"/>
            <p:cNvSpPr/>
            <p:nvPr/>
          </p:nvSpPr>
          <p:spPr>
            <a:xfrm rot="16200000">
              <a:off x="2174936" y="1787695"/>
              <a:ext cx="2765148" cy="1913766"/>
            </a:xfrm>
            <a:prstGeom prst="roundRect">
              <a:avLst>
                <a:gd name="adj" fmla="val 6205"/>
              </a:avLst>
            </a:prstGeom>
            <a:blipFill rotWithShape="1"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lowchart: Alternate Process 24"/>
            <p:cNvSpPr/>
            <p:nvPr/>
          </p:nvSpPr>
          <p:spPr>
            <a:xfrm rot="16200000">
              <a:off x="173044" y="1787695"/>
              <a:ext cx="2765140" cy="1913764"/>
            </a:xfrm>
            <a:prstGeom prst="roundRect">
              <a:avLst>
                <a:gd name="adj" fmla="val 6205"/>
              </a:avLst>
            </a:prstGeom>
            <a:blipFill rotWithShape="1"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Flowchart: Alternate Process 24"/>
            <p:cNvSpPr/>
            <p:nvPr/>
          </p:nvSpPr>
          <p:spPr>
            <a:xfrm rot="16200000">
              <a:off x="169692" y="1782908"/>
              <a:ext cx="2765140" cy="1913764"/>
            </a:xfrm>
            <a:prstGeom prst="roundRect">
              <a:avLst>
                <a:gd name="adj" fmla="val 6205"/>
              </a:avLst>
            </a:prstGeom>
            <a:solidFill>
              <a:schemeClr val="tx1">
                <a:lumMod val="95000"/>
                <a:lumOff val="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88"/>
            <p:cNvSpPr>
              <a:spLocks noChangeAspect="1"/>
            </p:cNvSpPr>
            <p:nvPr/>
          </p:nvSpPr>
          <p:spPr>
            <a:xfrm>
              <a:off x="1125284" y="3696465"/>
              <a:ext cx="860658" cy="86137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Oval 94"/>
            <p:cNvSpPr>
              <a:spLocks noChangeAspect="1"/>
            </p:cNvSpPr>
            <p:nvPr/>
          </p:nvSpPr>
          <p:spPr>
            <a:xfrm>
              <a:off x="1224591" y="3795855"/>
              <a:ext cx="662044" cy="662597"/>
            </a:xfrm>
            <a:prstGeom prst="ellipse">
              <a:avLst/>
            </a:prstGeom>
            <a:blipFill rotWithShape="1">
              <a:blip r:embed="rId7" cstate="print"/>
              <a:stretch>
                <a:fillRect/>
              </a:stretch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来源</a:t>
              </a:r>
            </a:p>
          </p:txBody>
        </p:sp>
        <p:sp>
          <p:nvSpPr>
            <p:cNvPr id="3" name="Flowchart: Alternate Process 24"/>
            <p:cNvSpPr/>
            <p:nvPr/>
          </p:nvSpPr>
          <p:spPr>
            <a:xfrm rot="16200000">
              <a:off x="2175910" y="1783389"/>
              <a:ext cx="2765140" cy="1913764"/>
            </a:xfrm>
            <a:prstGeom prst="roundRect">
              <a:avLst>
                <a:gd name="adj" fmla="val 6205"/>
              </a:avLst>
            </a:prstGeom>
            <a:solidFill>
              <a:schemeClr val="tx1">
                <a:lumMod val="95000"/>
                <a:lumOff val="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96"/>
            <p:cNvSpPr>
              <a:spLocks noChangeAspect="1"/>
            </p:cNvSpPr>
            <p:nvPr/>
          </p:nvSpPr>
          <p:spPr>
            <a:xfrm>
              <a:off x="3127181" y="3696465"/>
              <a:ext cx="860658" cy="86137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Oval 110"/>
            <p:cNvSpPr>
              <a:spLocks noChangeAspect="1"/>
            </p:cNvSpPr>
            <p:nvPr/>
          </p:nvSpPr>
          <p:spPr>
            <a:xfrm>
              <a:off x="3226488" y="3795855"/>
              <a:ext cx="662044" cy="662597"/>
            </a:xfrm>
            <a:prstGeom prst="ellipse">
              <a:avLst/>
            </a:prstGeom>
            <a:blipFill rotWithShape="1">
              <a:blip r:embed="rId7" cstate="print"/>
              <a:stretch>
                <a:fillRect/>
              </a:stretch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运营方案</a:t>
              </a:r>
            </a:p>
          </p:txBody>
        </p:sp>
        <p:sp>
          <p:nvSpPr>
            <p:cNvPr id="5" name="Flowchart: Alternate Process 24"/>
            <p:cNvSpPr/>
            <p:nvPr/>
          </p:nvSpPr>
          <p:spPr>
            <a:xfrm rot="16200000">
              <a:off x="4167753" y="1792972"/>
              <a:ext cx="2765140" cy="1913764"/>
            </a:xfrm>
            <a:prstGeom prst="roundRect">
              <a:avLst>
                <a:gd name="adj" fmla="val 6205"/>
              </a:avLst>
            </a:prstGeom>
            <a:solidFill>
              <a:schemeClr val="tx1">
                <a:lumMod val="95000"/>
                <a:lumOff val="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127"/>
            <p:cNvSpPr>
              <a:spLocks noChangeAspect="1"/>
            </p:cNvSpPr>
            <p:nvPr/>
          </p:nvSpPr>
          <p:spPr>
            <a:xfrm>
              <a:off x="5129078" y="3696465"/>
              <a:ext cx="860658" cy="86137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Oval 128"/>
            <p:cNvSpPr>
              <a:spLocks noChangeAspect="1"/>
            </p:cNvSpPr>
            <p:nvPr/>
          </p:nvSpPr>
          <p:spPr>
            <a:xfrm>
              <a:off x="5228385" y="3795855"/>
              <a:ext cx="662044" cy="662597"/>
            </a:xfrm>
            <a:prstGeom prst="ellipse">
              <a:avLst/>
            </a:prstGeom>
            <a:blipFill rotWithShape="1">
              <a:blip r:embed="rId7" cstate="print"/>
              <a:stretch>
                <a:fillRect/>
              </a:stretch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指标</a:t>
              </a:r>
            </a:p>
          </p:txBody>
        </p:sp>
        <p:sp>
          <p:nvSpPr>
            <p:cNvPr id="48" name="Freeform 187"/>
            <p:cNvSpPr>
              <a:spLocks noEditPoints="1"/>
            </p:cNvSpPr>
            <p:nvPr/>
          </p:nvSpPr>
          <p:spPr bwMode="auto">
            <a:xfrm>
              <a:off x="1289900" y="1666863"/>
              <a:ext cx="531422" cy="343436"/>
            </a:xfrm>
            <a:custGeom>
              <a:avLst/>
              <a:gdLst/>
              <a:ahLst/>
              <a:cxnLst>
                <a:cxn ang="0">
                  <a:pos x="68" y="25"/>
                </a:cxn>
                <a:cxn ang="0">
                  <a:pos x="34" y="44"/>
                </a:cxn>
                <a:cxn ang="0">
                  <a:pos x="1" y="25"/>
                </a:cxn>
                <a:cxn ang="0">
                  <a:pos x="0" y="22"/>
                </a:cxn>
                <a:cxn ang="0">
                  <a:pos x="1" y="20"/>
                </a:cxn>
                <a:cxn ang="0">
                  <a:pos x="34" y="0"/>
                </a:cxn>
                <a:cxn ang="0">
                  <a:pos x="68" y="20"/>
                </a:cxn>
                <a:cxn ang="0">
                  <a:pos x="68" y="22"/>
                </a:cxn>
                <a:cxn ang="0">
                  <a:pos x="68" y="25"/>
                </a:cxn>
                <a:cxn ang="0">
                  <a:pos x="49" y="9"/>
                </a:cxn>
                <a:cxn ang="0">
                  <a:pos x="51" y="17"/>
                </a:cxn>
                <a:cxn ang="0">
                  <a:pos x="34" y="34"/>
                </a:cxn>
                <a:cxn ang="0">
                  <a:pos x="17" y="17"/>
                </a:cxn>
                <a:cxn ang="0">
                  <a:pos x="20" y="9"/>
                </a:cxn>
                <a:cxn ang="0">
                  <a:pos x="5" y="22"/>
                </a:cxn>
                <a:cxn ang="0">
                  <a:pos x="34" y="39"/>
                </a:cxn>
                <a:cxn ang="0">
                  <a:pos x="64" y="22"/>
                </a:cxn>
                <a:cxn ang="0">
                  <a:pos x="49" y="9"/>
                </a:cxn>
                <a:cxn ang="0">
                  <a:pos x="34" y="6"/>
                </a:cxn>
                <a:cxn ang="0">
                  <a:pos x="23" y="17"/>
                </a:cxn>
                <a:cxn ang="0">
                  <a:pos x="25" y="19"/>
                </a:cxn>
                <a:cxn ang="0">
                  <a:pos x="27" y="17"/>
                </a:cxn>
                <a:cxn ang="0">
                  <a:pos x="34" y="9"/>
                </a:cxn>
                <a:cxn ang="0">
                  <a:pos x="36" y="8"/>
                </a:cxn>
                <a:cxn ang="0">
                  <a:pos x="34" y="6"/>
                </a:cxn>
              </a:cxnLst>
              <a:rect l="0" t="0" r="r" b="b"/>
              <a:pathLst>
                <a:path w="68" h="44">
                  <a:moveTo>
                    <a:pt x="68" y="25"/>
                  </a:moveTo>
                  <a:cubicBezTo>
                    <a:pt x="61" y="36"/>
                    <a:pt x="48" y="44"/>
                    <a:pt x="34" y="44"/>
                  </a:cubicBezTo>
                  <a:cubicBezTo>
                    <a:pt x="21" y="44"/>
                    <a:pt x="8" y="36"/>
                    <a:pt x="1" y="25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1"/>
                    <a:pt x="1" y="20"/>
                    <a:pt x="1" y="20"/>
                  </a:cubicBezTo>
                  <a:cubicBezTo>
                    <a:pt x="8" y="8"/>
                    <a:pt x="21" y="0"/>
                    <a:pt x="34" y="0"/>
                  </a:cubicBezTo>
                  <a:cubicBezTo>
                    <a:pt x="48" y="0"/>
                    <a:pt x="61" y="8"/>
                    <a:pt x="68" y="20"/>
                  </a:cubicBezTo>
                  <a:cubicBezTo>
                    <a:pt x="68" y="20"/>
                    <a:pt x="68" y="21"/>
                    <a:pt x="68" y="22"/>
                  </a:cubicBezTo>
                  <a:cubicBezTo>
                    <a:pt x="68" y="23"/>
                    <a:pt x="68" y="24"/>
                    <a:pt x="68" y="25"/>
                  </a:cubicBezTo>
                  <a:close/>
                  <a:moveTo>
                    <a:pt x="49" y="9"/>
                  </a:moveTo>
                  <a:cubicBezTo>
                    <a:pt x="51" y="11"/>
                    <a:pt x="51" y="14"/>
                    <a:pt x="51" y="17"/>
                  </a:cubicBezTo>
                  <a:cubicBezTo>
                    <a:pt x="51" y="27"/>
                    <a:pt x="44" y="34"/>
                    <a:pt x="34" y="34"/>
                  </a:cubicBezTo>
                  <a:cubicBezTo>
                    <a:pt x="25" y="34"/>
                    <a:pt x="17" y="27"/>
                    <a:pt x="17" y="17"/>
                  </a:cubicBezTo>
                  <a:cubicBezTo>
                    <a:pt x="17" y="14"/>
                    <a:pt x="18" y="11"/>
                    <a:pt x="20" y="9"/>
                  </a:cubicBezTo>
                  <a:cubicBezTo>
                    <a:pt x="14" y="12"/>
                    <a:pt x="9" y="17"/>
                    <a:pt x="5" y="22"/>
                  </a:cubicBezTo>
                  <a:cubicBezTo>
                    <a:pt x="12" y="32"/>
                    <a:pt x="22" y="39"/>
                    <a:pt x="34" y="39"/>
                  </a:cubicBezTo>
                  <a:cubicBezTo>
                    <a:pt x="47" y="39"/>
                    <a:pt x="57" y="32"/>
                    <a:pt x="64" y="22"/>
                  </a:cubicBezTo>
                  <a:cubicBezTo>
                    <a:pt x="60" y="17"/>
                    <a:pt x="55" y="12"/>
                    <a:pt x="49" y="9"/>
                  </a:cubicBezTo>
                  <a:close/>
                  <a:moveTo>
                    <a:pt x="34" y="6"/>
                  </a:moveTo>
                  <a:cubicBezTo>
                    <a:pt x="28" y="6"/>
                    <a:pt x="23" y="11"/>
                    <a:pt x="23" y="17"/>
                  </a:cubicBezTo>
                  <a:cubicBezTo>
                    <a:pt x="23" y="18"/>
                    <a:pt x="24" y="19"/>
                    <a:pt x="25" y="19"/>
                  </a:cubicBezTo>
                  <a:cubicBezTo>
                    <a:pt x="26" y="19"/>
                    <a:pt x="27" y="18"/>
                    <a:pt x="27" y="17"/>
                  </a:cubicBezTo>
                  <a:cubicBezTo>
                    <a:pt x="27" y="13"/>
                    <a:pt x="30" y="9"/>
                    <a:pt x="34" y="9"/>
                  </a:cubicBezTo>
                  <a:cubicBezTo>
                    <a:pt x="35" y="9"/>
                    <a:pt x="36" y="9"/>
                    <a:pt x="36" y="8"/>
                  </a:cubicBezTo>
                  <a:cubicBezTo>
                    <a:pt x="36" y="7"/>
                    <a:pt x="35" y="6"/>
                    <a:pt x="34" y="6"/>
                  </a:cubicBezTo>
                  <a:close/>
                </a:path>
              </a:pathLst>
            </a:custGeom>
            <a:blipFill rotWithShape="1">
              <a:blip r:embed="rId8" cstate="print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blipFill>
                  <a:blip r:embed="rId9"/>
                  <a:stretch>
                    <a:fillRect/>
                  </a:stretch>
                </a:blipFill>
              </a:endParaRPr>
            </a:p>
          </p:txBody>
        </p:sp>
        <p:sp>
          <p:nvSpPr>
            <p:cNvPr id="49" name="Freeform 52"/>
            <p:cNvSpPr>
              <a:spLocks noEditPoints="1"/>
            </p:cNvSpPr>
            <p:nvPr/>
          </p:nvSpPr>
          <p:spPr bwMode="auto">
            <a:xfrm>
              <a:off x="3315349" y="1596422"/>
              <a:ext cx="484318" cy="484318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27" y="8"/>
                </a:cxn>
                <a:cxn ang="0">
                  <a:pos x="8" y="27"/>
                </a:cxn>
                <a:cxn ang="0">
                  <a:pos x="27" y="47"/>
                </a:cxn>
                <a:cxn ang="0">
                  <a:pos x="47" y="27"/>
                </a:cxn>
                <a:cxn ang="0">
                  <a:pos x="27" y="8"/>
                </a:cxn>
                <a:cxn ang="0">
                  <a:pos x="32" y="31"/>
                </a:cxn>
                <a:cxn ang="0">
                  <a:pos x="31" y="32"/>
                </a:cxn>
                <a:cxn ang="0">
                  <a:pos x="19" y="32"/>
                </a:cxn>
                <a:cxn ang="0">
                  <a:pos x="18" y="31"/>
                </a:cxn>
                <a:cxn ang="0">
                  <a:pos x="18" y="28"/>
                </a:cxn>
                <a:cxn ang="0">
                  <a:pos x="19" y="27"/>
                </a:cxn>
                <a:cxn ang="0">
                  <a:pos x="27" y="27"/>
                </a:cxn>
                <a:cxn ang="0">
                  <a:pos x="27" y="15"/>
                </a:cxn>
                <a:cxn ang="0">
                  <a:pos x="28" y="14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2" y="31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blipFill rotWithShape="1">
              <a:blip r:embed="rId10" cstate="print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blipFill>
                  <a:blip r:embed="rId9"/>
                  <a:stretch>
                    <a:fillRect/>
                  </a:stretch>
                </a:blipFill>
              </a:endParaRPr>
            </a:p>
          </p:txBody>
        </p:sp>
        <p:sp>
          <p:nvSpPr>
            <p:cNvPr id="51" name="Freeform 152"/>
            <p:cNvSpPr>
              <a:spLocks noEditPoints="1"/>
            </p:cNvSpPr>
            <p:nvPr/>
          </p:nvSpPr>
          <p:spPr bwMode="auto">
            <a:xfrm>
              <a:off x="5437503" y="1629403"/>
              <a:ext cx="452701" cy="418357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blipFill rotWithShape="1">
              <a:blip r:embed="rId11" cstate="print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blipFill>
                  <a:blip r:embed="rId9"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2440305" y="2943860"/>
            <a:ext cx="2218055" cy="103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zh-CN" altLang="en-US" sz="1200" b="1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正在洽谈客户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zh-CN" altLang="en-US" sz="1200" b="1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例：企业有</a:t>
            </a:r>
            <a:r>
              <a:rPr lang="en-US" altLang="zh-CN" sz="1200" b="1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1200" b="1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个正在洽谈的客户</a:t>
            </a:r>
          </a:p>
        </p:txBody>
      </p:sp>
      <p:pic>
        <p:nvPicPr>
          <p:cNvPr id="13" name="图片 12" descr="57105f347f6ad"/>
          <p:cNvPicPr>
            <a:picLocks noChangeAspect="1"/>
          </p:cNvPicPr>
          <p:nvPr/>
        </p:nvPicPr>
        <p:blipFill>
          <a:blip r:embed="rId12" cstate="print"/>
          <a:srcRect t="18182" b="71717"/>
          <a:stretch>
            <a:fillRect/>
          </a:stretch>
        </p:blipFill>
        <p:spPr>
          <a:xfrm>
            <a:off x="3268345" y="247015"/>
            <a:ext cx="5502275" cy="1016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5342890" y="1377315"/>
            <a:ext cx="1633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zh-CN" altLang="zh-CN" b="1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准客户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93005" y="2943860"/>
            <a:ext cx="2218055" cy="142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zh-CN" altLang="en-US" sz="1200" b="1" dirty="0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第一步：建立连接</a:t>
            </a:r>
          </a:p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zh-CN" altLang="en-US" sz="1200" b="1" dirty="0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（向客户投递私域视界内容，即可完成数据建档）</a:t>
            </a:r>
          </a:p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zh-CN" altLang="en-US" sz="1200" b="1" dirty="0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第二步：数据分析，辅助销售</a:t>
            </a:r>
            <a:r>
              <a:rPr lang="zh-CN" altLang="en-US" sz="1200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endParaRPr lang="zh-CN" altLang="en-US" sz="1200" dirty="0">
              <a:blipFill>
                <a:blip r:embed="rId9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05395" y="2943860"/>
            <a:ext cx="2218055" cy="758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zh-CN" altLang="en-US" sz="1200" b="1" dirty="0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指标：略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</a:pPr>
            <a:r>
              <a:rPr lang="zh-CN" altLang="en-US" sz="1200" b="1" dirty="0">
                <a:blipFill>
                  <a:blip r:embed="rId9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由营销人员负责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9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7105f347f6ad"/>
          <p:cNvPicPr>
            <a:picLocks noChangeAspect="1"/>
          </p:cNvPicPr>
          <p:nvPr/>
        </p:nvPicPr>
        <p:blipFill>
          <a:blip r:embed="rId4" cstate="print"/>
          <a:srcRect t="18182" b="71717"/>
          <a:stretch>
            <a:fillRect/>
          </a:stretch>
        </p:blipFill>
        <p:spPr>
          <a:xfrm>
            <a:off x="3268345" y="247015"/>
            <a:ext cx="5502275" cy="1016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69535" y="2795270"/>
            <a:ext cx="3612515" cy="880110"/>
            <a:chOff x="7239" y="5840"/>
            <a:chExt cx="5689" cy="1386"/>
          </a:xfrm>
        </p:grpSpPr>
        <p:sp>
          <p:nvSpPr>
            <p:cNvPr id="2" name="TextBox 21"/>
            <p:cNvSpPr txBox="1"/>
            <p:nvPr/>
          </p:nvSpPr>
          <p:spPr>
            <a:xfrm>
              <a:off x="7459" y="6996"/>
              <a:ext cx="5469" cy="23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目标：常唤醒，私域获客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239" y="5840"/>
              <a:ext cx="375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弱连接客户</a:t>
              </a:r>
            </a:p>
          </p:txBody>
        </p:sp>
      </p:grpSp>
      <p:pic>
        <p:nvPicPr>
          <p:cNvPr id="13" name="图片 12" descr="e9b5f485f726160b02e2be00f66db2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4140" y="4739005"/>
            <a:ext cx="12400280" cy="2114550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3268345" y="2531110"/>
            <a:ext cx="200279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pic>
        <p:nvPicPr>
          <p:cNvPr id="14" name="图片 13" descr="1e8d5dc677e786d3e5df30132e8f680e"/>
          <p:cNvPicPr>
            <a:picLocks noChangeAspect="1"/>
          </p:cNvPicPr>
          <p:nvPr/>
        </p:nvPicPr>
        <p:blipFill>
          <a:blip r:embed="rId7" cstate="print"/>
          <a:srcRect t="38518" b="31436"/>
          <a:stretch>
            <a:fillRect/>
          </a:stretch>
        </p:blipFill>
        <p:spPr>
          <a:xfrm rot="240000">
            <a:off x="3409950" y="3620770"/>
            <a:ext cx="5372100" cy="1099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91795" y="2121535"/>
            <a:ext cx="4974590" cy="3571875"/>
            <a:chOff x="11621" y="3890"/>
            <a:chExt cx="9360" cy="6260"/>
          </a:xfrm>
        </p:grpSpPr>
        <p:pic>
          <p:nvPicPr>
            <p:cNvPr id="8" name="图片 7" descr="ramiro-mendes-371663-unsplash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21" y="3890"/>
              <a:ext cx="9352" cy="626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1621" y="3890"/>
              <a:ext cx="9360" cy="626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 descr="57105f347f6ad"/>
          <p:cNvPicPr>
            <a:picLocks noChangeAspect="1"/>
          </p:cNvPicPr>
          <p:nvPr/>
        </p:nvPicPr>
        <p:blipFill>
          <a:blip r:embed="rId5" cstate="print"/>
          <a:srcRect t="18182" b="71717"/>
          <a:stretch>
            <a:fillRect/>
          </a:stretch>
        </p:blipFill>
        <p:spPr>
          <a:xfrm>
            <a:off x="3268345" y="247015"/>
            <a:ext cx="5502275" cy="1016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5342890" y="1377315"/>
            <a:ext cx="1633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zh-CN" altLang="zh-CN" b="1">
                <a:blipFill>
                  <a:blip r:embed="rId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弱连接客户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37593" y="2508273"/>
            <a:ext cx="4320010" cy="3056395"/>
            <a:chOff x="767" y="3260"/>
            <a:chExt cx="8080" cy="5717"/>
          </a:xfrm>
        </p:grpSpPr>
        <p:sp>
          <p:nvSpPr>
            <p:cNvPr id="12" name="Line 3"/>
            <p:cNvSpPr>
              <a:spLocks noChangeShapeType="1"/>
            </p:cNvSpPr>
            <p:nvPr/>
          </p:nvSpPr>
          <p:spPr bwMode="auto">
            <a:xfrm flipV="1">
              <a:off x="767" y="8128"/>
              <a:ext cx="8080" cy="0"/>
            </a:xfrm>
            <a:prstGeom prst="line">
              <a:avLst/>
            </a:prstGeom>
            <a:noFill/>
            <a:ln w="38100" cap="flat" cmpd="sng">
              <a:solidFill>
                <a:schemeClr val="bg1"/>
              </a:solidFill>
              <a:prstDash val="dash"/>
              <a:round/>
              <a:headEnd type="diamond" w="med" len="med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227965">
                <a:defRPr/>
              </a:pPr>
              <a:endParaRPr lang="es-ES" sz="570">
                <a:solidFill>
                  <a:srgbClr val="FFBC4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" name="AutoShape 5"/>
            <p:cNvSpPr/>
            <p:nvPr/>
          </p:nvSpPr>
          <p:spPr bwMode="auto">
            <a:xfrm>
              <a:off x="1546" y="5819"/>
              <a:ext cx="749" cy="5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es-E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4000</a:t>
              </a:r>
            </a:p>
          </p:txBody>
        </p:sp>
        <p:sp>
          <p:nvSpPr>
            <p:cNvPr id="3" name="AutoShape 10"/>
            <p:cNvSpPr/>
            <p:nvPr/>
          </p:nvSpPr>
          <p:spPr bwMode="auto">
            <a:xfrm>
              <a:off x="1344" y="8561"/>
              <a:ext cx="1055" cy="3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s-E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朋友圈</a:t>
              </a:r>
            </a:p>
          </p:txBody>
        </p:sp>
        <p:sp>
          <p:nvSpPr>
            <p:cNvPr id="4" name="AutoShape 16"/>
            <p:cNvSpPr/>
            <p:nvPr/>
          </p:nvSpPr>
          <p:spPr bwMode="auto">
            <a:xfrm>
              <a:off x="7321" y="6189"/>
              <a:ext cx="648" cy="2213"/>
            </a:xfrm>
            <a:prstGeom prst="roundRect">
              <a:avLst>
                <a:gd name="adj" fmla="val 50000"/>
              </a:avLst>
            </a:prstGeom>
            <a:blipFill rotWithShape="1">
              <a:blip r:embed="rId7" cstate="print"/>
              <a:stretch>
                <a:fillRect/>
              </a:stretch>
            </a:blip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endParaRPr lang="es-ES" sz="1785">
                <a:solidFill>
                  <a:srgbClr val="FFBC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AutoShape 4"/>
            <p:cNvSpPr/>
            <p:nvPr/>
          </p:nvSpPr>
          <p:spPr bwMode="auto">
            <a:xfrm>
              <a:off x="5346" y="3260"/>
              <a:ext cx="750" cy="5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es-E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2000</a:t>
              </a:r>
            </a:p>
          </p:txBody>
        </p:sp>
        <p:sp>
          <p:nvSpPr>
            <p:cNvPr id="5" name="AutoShape 9"/>
            <p:cNvSpPr/>
            <p:nvPr/>
          </p:nvSpPr>
          <p:spPr bwMode="auto">
            <a:xfrm>
              <a:off x="3176" y="8592"/>
              <a:ext cx="1055" cy="3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s-E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社群</a:t>
              </a:r>
            </a:p>
          </p:txBody>
        </p:sp>
        <p:sp>
          <p:nvSpPr>
            <p:cNvPr id="24" name="AutoShape 17"/>
            <p:cNvSpPr/>
            <p:nvPr/>
          </p:nvSpPr>
          <p:spPr bwMode="auto">
            <a:xfrm>
              <a:off x="5346" y="4002"/>
              <a:ext cx="649" cy="4360"/>
            </a:xfrm>
            <a:prstGeom prst="roundRect">
              <a:avLst>
                <a:gd name="adj" fmla="val 50000"/>
              </a:avLst>
            </a:prstGeom>
            <a:blipFill rotWithShape="1">
              <a:blip r:embed="rId8" cstate="print"/>
              <a:stretch>
                <a:fillRect/>
              </a:stretch>
            </a:blip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endParaRPr lang="es-ES" sz="1785">
                <a:solidFill>
                  <a:srgbClr val="FFBC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AutoShape 6"/>
            <p:cNvSpPr/>
            <p:nvPr/>
          </p:nvSpPr>
          <p:spPr bwMode="auto">
            <a:xfrm>
              <a:off x="7284" y="5278"/>
              <a:ext cx="750" cy="5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es-E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5000</a:t>
              </a:r>
            </a:p>
          </p:txBody>
        </p:sp>
        <p:sp>
          <p:nvSpPr>
            <p:cNvPr id="27" name="AutoShape 11"/>
            <p:cNvSpPr/>
            <p:nvPr/>
          </p:nvSpPr>
          <p:spPr bwMode="auto">
            <a:xfrm>
              <a:off x="5143" y="8562"/>
              <a:ext cx="1055" cy="3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s-E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订阅号</a:t>
              </a:r>
            </a:p>
          </p:txBody>
        </p:sp>
        <p:sp>
          <p:nvSpPr>
            <p:cNvPr id="28" name="AutoShape 18"/>
            <p:cNvSpPr/>
            <p:nvPr/>
          </p:nvSpPr>
          <p:spPr bwMode="auto">
            <a:xfrm>
              <a:off x="1546" y="6560"/>
              <a:ext cx="648" cy="1802"/>
            </a:xfrm>
            <a:prstGeom prst="roundRect">
              <a:avLst>
                <a:gd name="adj" fmla="val 50000"/>
              </a:avLst>
            </a:prstGeom>
            <a:blipFill rotWithShape="1">
              <a:blip r:embed="rId9" cstate="print"/>
              <a:stretch>
                <a:fillRect/>
              </a:stretch>
            </a:blip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endParaRPr lang="es-ES" sz="2000">
                <a:solidFill>
                  <a:srgbClr val="FFBC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AutoShape 7"/>
            <p:cNvSpPr/>
            <p:nvPr/>
          </p:nvSpPr>
          <p:spPr bwMode="auto">
            <a:xfrm>
              <a:off x="3306" y="4920"/>
              <a:ext cx="750" cy="5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es-E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6000</a:t>
              </a:r>
            </a:p>
          </p:txBody>
        </p:sp>
        <p:sp>
          <p:nvSpPr>
            <p:cNvPr id="31" name="AutoShape 12"/>
            <p:cNvSpPr/>
            <p:nvPr/>
          </p:nvSpPr>
          <p:spPr bwMode="auto">
            <a:xfrm>
              <a:off x="7118" y="8555"/>
              <a:ext cx="1055" cy="3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s-E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服务号</a:t>
              </a:r>
            </a:p>
          </p:txBody>
        </p:sp>
        <p:sp>
          <p:nvSpPr>
            <p:cNvPr id="32" name="AutoShape 19"/>
            <p:cNvSpPr/>
            <p:nvPr/>
          </p:nvSpPr>
          <p:spPr bwMode="auto">
            <a:xfrm>
              <a:off x="3370" y="5694"/>
              <a:ext cx="648" cy="2668"/>
            </a:xfrm>
            <a:prstGeom prst="roundRect">
              <a:avLst>
                <a:gd name="adj" fmla="val 50000"/>
              </a:avLst>
            </a:prstGeom>
            <a:blipFill rotWithShape="1">
              <a:blip r:embed="rId10" cstate="print"/>
              <a:stretch>
                <a:fillRect/>
              </a:stretch>
            </a:blip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endParaRPr lang="es-ES" sz="1785">
                <a:solidFill>
                  <a:srgbClr val="FFBC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0" name="图片 9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50535" y="2362835"/>
            <a:ext cx="6413500" cy="297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7105f347f6ad"/>
          <p:cNvPicPr>
            <a:picLocks noChangeAspect="1"/>
          </p:cNvPicPr>
          <p:nvPr/>
        </p:nvPicPr>
        <p:blipFill>
          <a:blip r:embed="rId4" cstate="print"/>
          <a:srcRect t="18182" b="71717"/>
          <a:stretch>
            <a:fillRect/>
          </a:stretch>
        </p:blipFill>
        <p:spPr>
          <a:xfrm>
            <a:off x="3268345" y="247015"/>
            <a:ext cx="5502275" cy="1016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69535" y="2819400"/>
            <a:ext cx="3612515" cy="886460"/>
            <a:chOff x="7239" y="5878"/>
            <a:chExt cx="5689" cy="1396"/>
          </a:xfrm>
        </p:grpSpPr>
        <p:sp>
          <p:nvSpPr>
            <p:cNvPr id="2" name="TextBox 21"/>
            <p:cNvSpPr txBox="1"/>
            <p:nvPr/>
          </p:nvSpPr>
          <p:spPr>
            <a:xfrm>
              <a:off x="7459" y="7044"/>
              <a:ext cx="5469" cy="23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目标：立阵地，</a:t>
              </a:r>
              <a:r>
                <a:rPr lang="en-US" altLang="zh-CN" b="1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公域获客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239" y="5878"/>
              <a:ext cx="460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公域陌生客户</a:t>
              </a:r>
            </a:p>
          </p:txBody>
        </p:sp>
      </p:grpSp>
      <p:pic>
        <p:nvPicPr>
          <p:cNvPr id="13" name="图片 12" descr="e9b5f485f726160b02e2be00f66db2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4140" y="4739005"/>
            <a:ext cx="12400280" cy="2114550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3268345" y="2531110"/>
            <a:ext cx="200279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</a:p>
        </p:txBody>
      </p:sp>
      <p:pic>
        <p:nvPicPr>
          <p:cNvPr id="14" name="图片 13" descr="1e8d5dc677e786d3e5df30132e8f680e"/>
          <p:cNvPicPr>
            <a:picLocks noChangeAspect="1"/>
          </p:cNvPicPr>
          <p:nvPr/>
        </p:nvPicPr>
        <p:blipFill>
          <a:blip r:embed="rId7" cstate="print"/>
          <a:srcRect t="38518" b="31436"/>
          <a:stretch>
            <a:fillRect/>
          </a:stretch>
        </p:blipFill>
        <p:spPr>
          <a:xfrm rot="240000">
            <a:off x="3601085" y="3589020"/>
            <a:ext cx="5372100" cy="1099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5_自定义设计方案">
  <a:themeElements>
    <a:clrScheme name="520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375439"/>
      </a:accent1>
      <a:accent2>
        <a:srgbClr val="375439"/>
      </a:accent2>
      <a:accent3>
        <a:srgbClr val="375439"/>
      </a:accent3>
      <a:accent4>
        <a:srgbClr val="375439"/>
      </a:accent4>
      <a:accent5>
        <a:srgbClr val="375439"/>
      </a:accent5>
      <a:accent6>
        <a:srgbClr val="375439"/>
      </a:accent6>
      <a:hlink>
        <a:srgbClr val="325F0B"/>
      </a:hlink>
      <a:folHlink>
        <a:srgbClr val="79D02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自定义设计方案">
  <a:themeElements>
    <a:clrScheme name="我的主题色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63CFF6"/>
      </a:accent1>
      <a:accent2>
        <a:srgbClr val="FBB9CC"/>
      </a:accent2>
      <a:accent3>
        <a:srgbClr val="63CFF6"/>
      </a:accent3>
      <a:accent4>
        <a:srgbClr val="FBB9CC"/>
      </a:accent4>
      <a:accent5>
        <a:srgbClr val="63CFF6"/>
      </a:accent5>
      <a:accent6>
        <a:srgbClr val="FBB9CC"/>
      </a:accent6>
      <a:hlink>
        <a:srgbClr val="63CFF6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408</Words>
  <Application>Microsoft Office PowerPoint</Application>
  <PresentationFormat>自定义</PresentationFormat>
  <Paragraphs>84</Paragraphs>
  <Slides>12</Slides>
  <Notes>12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14" baseType="lpstr">
      <vt:lpstr>5_自定义设计方案</vt:lpstr>
      <vt:lpstr>6_自定义设计方案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book pro</dc:creator>
  <cp:lastModifiedBy>Administrator</cp:lastModifiedBy>
  <cp:revision>62</cp:revision>
  <dcterms:created xsi:type="dcterms:W3CDTF">2016-08-11T13:28:00Z</dcterms:created>
  <dcterms:modified xsi:type="dcterms:W3CDTF">2021-12-09T01:18:47Z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690EAE8082D746C4ACF4DE44DCA2173D</vt:lpwstr>
  </property>
</Properties>
</file>